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Lst>
  <p:sldSz cy="5143500" cx="9144000"/>
  <p:notesSz cx="6858000" cy="9144000"/>
  <p:embeddedFontLst>
    <p:embeddedFont>
      <p:font typeface="Raleway SemiBold"/>
      <p:regular r:id="rId80"/>
      <p:bold r:id="rId81"/>
      <p:italic r:id="rId82"/>
      <p:boldItalic r:id="rId83"/>
    </p:embeddedFont>
    <p:embeddedFont>
      <p:font typeface="Raleway"/>
      <p:regular r:id="rId84"/>
      <p:bold r:id="rId85"/>
      <p:italic r:id="rId86"/>
      <p:boldItalic r:id="rId87"/>
    </p:embeddedFont>
    <p:embeddedFont>
      <p:font typeface="Proxima Nova"/>
      <p:regular r:id="rId88"/>
      <p:bold r:id="rId89"/>
      <p:italic r:id="rId90"/>
      <p:boldItalic r:id="rId91"/>
    </p:embeddedFont>
    <p:embeddedFont>
      <p:font typeface="Montserrat"/>
      <p:regular r:id="rId92"/>
      <p:bold r:id="rId93"/>
      <p:italic r:id="rId94"/>
      <p:boldItalic r:id="rId95"/>
    </p:embeddedFont>
    <p:embeddedFont>
      <p:font typeface="Montserrat Medium"/>
      <p:regular r:id="rId96"/>
      <p:bold r:id="rId97"/>
      <p:italic r:id="rId98"/>
      <p:boldItalic r:id="rId99"/>
    </p:embeddedFont>
    <p:embeddedFont>
      <p:font typeface="Raleway Medium"/>
      <p:regular r:id="rId100"/>
      <p:bold r:id="rId101"/>
      <p:italic r:id="rId102"/>
      <p:boldItalic r:id="rId103"/>
    </p:embeddedFont>
    <p:embeddedFont>
      <p:font typeface="Proxima Nova Semibold"/>
      <p:regular r:id="rId104"/>
      <p:bold r:id="rId105"/>
      <p:boldItalic r:id="rId106"/>
    </p:embeddedFont>
    <p:embeddedFont>
      <p:font typeface="Barlow Light"/>
      <p:regular r:id="rId107"/>
      <p:bold r:id="rId108"/>
      <p:italic r:id="rId109"/>
      <p:boldItalic r:id="rId1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BarlowLight-regular.fntdata"/><Relationship Id="rId106" Type="http://schemas.openxmlformats.org/officeDocument/2006/relationships/font" Target="fonts/ProximaNovaSemibold-boldItalic.fntdata"/><Relationship Id="rId105" Type="http://schemas.openxmlformats.org/officeDocument/2006/relationships/font" Target="fonts/ProximaNovaSemibold-bold.fntdata"/><Relationship Id="rId104" Type="http://schemas.openxmlformats.org/officeDocument/2006/relationships/font" Target="fonts/ProximaNovaSemibold-regular.fntdata"/><Relationship Id="rId109" Type="http://schemas.openxmlformats.org/officeDocument/2006/relationships/font" Target="fonts/BarlowLight-italic.fntdata"/><Relationship Id="rId108" Type="http://schemas.openxmlformats.org/officeDocument/2006/relationships/font" Target="fonts/BarlowLight-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alewayMedium-boldItalic.fntdata"/><Relationship Id="rId102" Type="http://schemas.openxmlformats.org/officeDocument/2006/relationships/font" Target="fonts/RalewayMedium-italic.fntdata"/><Relationship Id="rId101" Type="http://schemas.openxmlformats.org/officeDocument/2006/relationships/font" Target="fonts/RalewayMedium-bold.fntdata"/><Relationship Id="rId100" Type="http://schemas.openxmlformats.org/officeDocument/2006/relationships/font" Target="fonts/RalewayMedium-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Montserrat-boldItalic.fntdata"/><Relationship Id="rId94" Type="http://schemas.openxmlformats.org/officeDocument/2006/relationships/font" Target="fonts/Montserrat-italic.fntdata"/><Relationship Id="rId97" Type="http://schemas.openxmlformats.org/officeDocument/2006/relationships/font" Target="fonts/MontserratMedium-bold.fntdata"/><Relationship Id="rId96" Type="http://schemas.openxmlformats.org/officeDocument/2006/relationships/font" Target="fonts/MontserratMedium-regular.fntdata"/><Relationship Id="rId11" Type="http://schemas.openxmlformats.org/officeDocument/2006/relationships/slide" Target="slides/slide6.xml"/><Relationship Id="rId99" Type="http://schemas.openxmlformats.org/officeDocument/2006/relationships/font" Target="fonts/MontserratMedium-boldItalic.fntdata"/><Relationship Id="rId10" Type="http://schemas.openxmlformats.org/officeDocument/2006/relationships/slide" Target="slides/slide5.xml"/><Relationship Id="rId98" Type="http://schemas.openxmlformats.org/officeDocument/2006/relationships/font" Target="fonts/MontserratMedium-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ProximaNova-boldItalic.fntdata"/><Relationship Id="rId90" Type="http://schemas.openxmlformats.org/officeDocument/2006/relationships/font" Target="fonts/ProximaNova-italic.fntdata"/><Relationship Id="rId93" Type="http://schemas.openxmlformats.org/officeDocument/2006/relationships/font" Target="fonts/Montserrat-bold.fntdata"/><Relationship Id="rId92" Type="http://schemas.openxmlformats.org/officeDocument/2006/relationships/font" Target="fonts/Montserrat-regular.fntdata"/><Relationship Id="rId15" Type="http://schemas.openxmlformats.org/officeDocument/2006/relationships/slide" Target="slides/slide10.xml"/><Relationship Id="rId110" Type="http://schemas.openxmlformats.org/officeDocument/2006/relationships/font" Target="fonts/BarlowLight-bold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Raleway-regular.fntdata"/><Relationship Id="rId83" Type="http://schemas.openxmlformats.org/officeDocument/2006/relationships/font" Target="fonts/RalewaySemiBold-boldItalic.fntdata"/><Relationship Id="rId86" Type="http://schemas.openxmlformats.org/officeDocument/2006/relationships/font" Target="fonts/Raleway-italic.fntdata"/><Relationship Id="rId85" Type="http://schemas.openxmlformats.org/officeDocument/2006/relationships/font" Target="fonts/Raleway-bold.fntdata"/><Relationship Id="rId88" Type="http://schemas.openxmlformats.org/officeDocument/2006/relationships/font" Target="fonts/ProximaNova-regular.fntdata"/><Relationship Id="rId87" Type="http://schemas.openxmlformats.org/officeDocument/2006/relationships/font" Target="fonts/Raleway-boldItalic.fntdata"/><Relationship Id="rId89" Type="http://schemas.openxmlformats.org/officeDocument/2006/relationships/font" Target="fonts/ProximaNova-bold.fntdata"/><Relationship Id="rId80" Type="http://schemas.openxmlformats.org/officeDocument/2006/relationships/font" Target="fonts/RalewaySemiBold-regular.fntdata"/><Relationship Id="rId82" Type="http://schemas.openxmlformats.org/officeDocument/2006/relationships/font" Target="fonts/RalewaySemiBold-italic.fntdata"/><Relationship Id="rId81" Type="http://schemas.openxmlformats.org/officeDocument/2006/relationships/font" Target="fonts/RalewaySemiBold-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7c2f2de20d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7c2f2de20d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what i am gonna cover are shown on the screen. at the end of this lecture you will be able to work with basic data types which are strings, numerics and booleans. and you will be able to convert these types into each other. let’s begin</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dd065d813e_0_3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dd065d813e_0_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50">
                <a:solidFill>
                  <a:srgbClr val="373A3C"/>
                </a:solidFill>
                <a:highlight>
                  <a:srgbClr val="FFFFFF"/>
                </a:highlight>
              </a:rPr>
              <a:t>Now let's learn how to choose good names for our variables in accordance with PEP 8 rules:</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t/>
            </a:r>
            <a:endParaRPr sz="1450">
              <a:solidFill>
                <a:srgbClr val="373A3C"/>
              </a:solidFill>
              <a:highlight>
                <a:srgbClr val="FFFFFF"/>
              </a:highlight>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variable = 3.14</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var_one = </a:t>
            </a:r>
            <a:r>
              <a:rPr lang="tr-TR" sz="1400">
                <a:solidFill>
                  <a:srgbClr val="FF0000"/>
                </a:solidFill>
                <a:latin typeface="Consolas"/>
                <a:ea typeface="Consolas"/>
                <a:cs typeface="Consolas"/>
                <a:sym typeface="Consolas"/>
              </a:rPr>
              <a:t>'something'</a:t>
            </a:r>
            <a:endParaRPr sz="1400">
              <a:solidFill>
                <a:srgbClr val="434343"/>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50">
              <a:solidFill>
                <a:srgbClr val="373A3C"/>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dd065d813e_0_3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dd065d813e_0_3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50">
                <a:solidFill>
                  <a:srgbClr val="373A3C"/>
                </a:solidFill>
                <a:highlight>
                  <a:srgbClr val="FFFFFF"/>
                </a:highlight>
              </a:rPr>
              <a:t>In some fonts, these characters are indistinguishable from the numerals one and zero. If you want to use </a:t>
            </a:r>
            <a:r>
              <a:rPr lang="tr-TR">
                <a:solidFill>
                  <a:srgbClr val="FF0000"/>
                </a:solidFill>
                <a:highlight>
                  <a:srgbClr val="F0F0F0"/>
                </a:highlight>
                <a:latin typeface="Consolas"/>
                <a:ea typeface="Consolas"/>
                <a:cs typeface="Consolas"/>
                <a:sym typeface="Consolas"/>
              </a:rPr>
              <a:t>'l'</a:t>
            </a:r>
            <a:r>
              <a:rPr lang="tr-TR" sz="1450">
                <a:solidFill>
                  <a:srgbClr val="373A3C"/>
                </a:solidFill>
                <a:highlight>
                  <a:srgbClr val="FFFFFF"/>
                </a:highlight>
              </a:rPr>
              <a:t>, use </a:t>
            </a:r>
            <a:r>
              <a:rPr lang="tr-TR">
                <a:solidFill>
                  <a:srgbClr val="FF0000"/>
                </a:solidFill>
                <a:highlight>
                  <a:srgbClr val="F0F0F0"/>
                </a:highlight>
                <a:latin typeface="Consolas"/>
                <a:ea typeface="Consolas"/>
                <a:cs typeface="Consolas"/>
                <a:sym typeface="Consolas"/>
              </a:rPr>
              <a:t>'L'</a:t>
            </a:r>
            <a:r>
              <a:rPr lang="tr-TR" sz="1450">
                <a:solidFill>
                  <a:srgbClr val="373A3C"/>
                </a:solidFill>
                <a:highlight>
                  <a:srgbClr val="FFFFFF"/>
                </a:highlight>
              </a:rPr>
              <a:t> instead.</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t/>
            </a:r>
            <a:endParaRPr sz="1450">
              <a:solidFill>
                <a:srgbClr val="373A3C"/>
              </a:solidFill>
              <a:highlight>
                <a:srgbClr val="FFFFFF"/>
              </a:highlight>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l = 3.14  </a:t>
            </a:r>
            <a:r>
              <a:rPr lang="tr-TR" sz="1400">
                <a:solidFill>
                  <a:srgbClr val="38761D"/>
                </a:solidFill>
                <a:latin typeface="Consolas"/>
                <a:ea typeface="Consolas"/>
                <a:cs typeface="Consolas"/>
                <a:sym typeface="Consolas"/>
              </a:rPr>
              <a:t># This is lowercase letter el</a:t>
            </a:r>
            <a:br>
              <a:rPr lang="tr-TR" sz="1400">
                <a:solidFill>
                  <a:srgbClr val="434343"/>
                </a:solidFill>
                <a:latin typeface="Consolas"/>
                <a:ea typeface="Consolas"/>
                <a:cs typeface="Consolas"/>
                <a:sym typeface="Consolas"/>
              </a:rPr>
            </a:br>
            <a:r>
              <a:rPr lang="tr-TR" sz="1400">
                <a:solidFill>
                  <a:srgbClr val="434343"/>
                </a:solidFill>
                <a:latin typeface="Consolas"/>
                <a:ea typeface="Consolas"/>
                <a:cs typeface="Consolas"/>
                <a:sym typeface="Consolas"/>
              </a:rPr>
              <a:t>I = 3.14  </a:t>
            </a:r>
            <a:r>
              <a:rPr lang="tr-TR" sz="1400">
                <a:solidFill>
                  <a:srgbClr val="38761D"/>
                </a:solidFill>
                <a:latin typeface="Consolas"/>
                <a:ea typeface="Consolas"/>
                <a:cs typeface="Consolas"/>
                <a:sym typeface="Consolas"/>
              </a:rPr>
              <a:t># This is uppercase letter eye</a:t>
            </a:r>
            <a:endParaRPr sz="1400">
              <a:solidFill>
                <a:srgbClr val="38761D"/>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1 =</a:t>
            </a:r>
            <a:r>
              <a:rPr lang="tr-TR" sz="1400">
                <a:solidFill>
                  <a:srgbClr val="38761D"/>
                </a:solidFill>
                <a:latin typeface="Consolas"/>
                <a:ea typeface="Consolas"/>
                <a:cs typeface="Consolas"/>
                <a:sym typeface="Consolas"/>
              </a:rPr>
              <a:t> </a:t>
            </a:r>
            <a:r>
              <a:rPr lang="tr-TR" sz="1400">
                <a:solidFill>
                  <a:srgbClr val="FF0000"/>
                </a:solidFill>
                <a:latin typeface="Consolas"/>
                <a:ea typeface="Consolas"/>
                <a:cs typeface="Consolas"/>
                <a:sym typeface="Consolas"/>
              </a:rPr>
              <a:t>'something wrong'  </a:t>
            </a:r>
            <a:r>
              <a:rPr lang="tr-TR" sz="1400">
                <a:solidFill>
                  <a:srgbClr val="38761D"/>
                </a:solidFill>
                <a:latin typeface="Consolas"/>
                <a:ea typeface="Consolas"/>
                <a:cs typeface="Consolas"/>
                <a:sym typeface="Consolas"/>
              </a:rPr>
              <a:t># This is number one.</a:t>
            </a:r>
            <a:endParaRPr sz="850">
              <a:solidFill>
                <a:srgbClr val="373A3C"/>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dd065d813e_0_3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dd065d813e_0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time_O = '3.14'  </a:t>
            </a:r>
            <a:r>
              <a:rPr lang="tr-TR" sz="1400">
                <a:solidFill>
                  <a:srgbClr val="38761D"/>
                </a:solidFill>
                <a:latin typeface="Consolas"/>
                <a:ea typeface="Consolas"/>
                <a:cs typeface="Consolas"/>
                <a:sym typeface="Consolas"/>
              </a:rPr>
              <a:t># This is uppercase letter “O”</a:t>
            </a:r>
            <a:br>
              <a:rPr lang="tr-TR" sz="1400">
                <a:solidFill>
                  <a:srgbClr val="434343"/>
                </a:solidFill>
                <a:latin typeface="Consolas"/>
                <a:ea typeface="Consolas"/>
                <a:cs typeface="Consolas"/>
                <a:sym typeface="Consolas"/>
              </a:rPr>
            </a:br>
            <a:r>
              <a:rPr lang="tr-TR" sz="1400">
                <a:solidFill>
                  <a:srgbClr val="434343"/>
                </a:solidFill>
                <a:latin typeface="Consolas"/>
                <a:ea typeface="Consolas"/>
                <a:cs typeface="Consolas"/>
                <a:sym typeface="Consolas"/>
              </a:rPr>
              <a:t>time_0 = '3.14'  </a:t>
            </a:r>
            <a:r>
              <a:rPr lang="tr-TR" sz="1400">
                <a:solidFill>
                  <a:srgbClr val="38761D"/>
                </a:solidFill>
                <a:latin typeface="Consolas"/>
                <a:ea typeface="Consolas"/>
                <a:cs typeface="Consolas"/>
                <a:sym typeface="Consolas"/>
              </a:rPr>
              <a:t># This is number zero</a:t>
            </a:r>
            <a:endParaRPr sz="1400">
              <a:solidFill>
                <a:srgbClr val="434343"/>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dd065d813e_0_4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dd065d813e_0_4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sz="1200"/>
              <a:t>practices of good naming to variables. discuss in the class:</a:t>
            </a:r>
            <a:endParaRPr b="1" sz="1200"/>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1- </a:t>
            </a:r>
            <a:r>
              <a:rPr b="1" lang="tr-TR"/>
              <a:t>The value of variable </a:t>
            </a:r>
            <a:r>
              <a:rPr lang="tr-TR"/>
              <a:t>to be named is</a:t>
            </a:r>
            <a:r>
              <a:rPr b="1" lang="tr-TR"/>
              <a:t> :</a:t>
            </a:r>
            <a:r>
              <a:rPr lang="tr-TR"/>
              <a:t> ‘</a:t>
            </a:r>
            <a:r>
              <a:rPr lang="tr-TR">
                <a:highlight>
                  <a:srgbClr val="EFEFEF"/>
                </a:highlight>
                <a:latin typeface="Consolas"/>
                <a:ea typeface="Consolas"/>
                <a:cs typeface="Consolas"/>
                <a:sym typeface="Consolas"/>
              </a:rPr>
              <a:t>the list of prime numbers</a:t>
            </a:r>
            <a:r>
              <a:rPr lang="tr-TR"/>
              <a:t>’ </a:t>
            </a:r>
            <a:endParaRPr/>
          </a:p>
          <a:p>
            <a:pPr indent="-317500" lvl="0" marL="457200" rtl="0" algn="l">
              <a:lnSpc>
                <a:spcPct val="100000"/>
              </a:lnSpc>
              <a:spcBef>
                <a:spcPts val="0"/>
              </a:spcBef>
              <a:spcAft>
                <a:spcPts val="0"/>
              </a:spcAft>
              <a:buSzPts val="1400"/>
              <a:buChar char="-"/>
            </a:pPr>
            <a:r>
              <a:rPr lang="tr-TR"/>
              <a:t>good samples :</a:t>
            </a:r>
            <a:endParaRPr/>
          </a:p>
          <a:p>
            <a:pPr indent="-317500" lvl="1" marL="914400" rtl="0" algn="l">
              <a:lnSpc>
                <a:spcPct val="100000"/>
              </a:lnSpc>
              <a:spcBef>
                <a:spcPts val="0"/>
              </a:spcBef>
              <a:spcAft>
                <a:spcPts val="0"/>
              </a:spcAft>
              <a:buSzPts val="1400"/>
              <a:buFont typeface="Consolas"/>
              <a:buChar char="-"/>
            </a:pPr>
            <a:r>
              <a:rPr lang="tr-TR">
                <a:latin typeface="Consolas"/>
                <a:ea typeface="Consolas"/>
                <a:cs typeface="Consolas"/>
                <a:sym typeface="Consolas"/>
              </a:rPr>
              <a:t>prime_list = [1, 2, 3, 5, 7]</a:t>
            </a:r>
            <a:endParaRPr>
              <a:latin typeface="Consolas"/>
              <a:ea typeface="Consolas"/>
              <a:cs typeface="Consolas"/>
              <a:sym typeface="Consolas"/>
            </a:endParaRPr>
          </a:p>
          <a:p>
            <a:pPr indent="-317500" lvl="1" marL="914400" rtl="0" algn="l">
              <a:lnSpc>
                <a:spcPct val="100000"/>
              </a:lnSpc>
              <a:spcBef>
                <a:spcPts val="0"/>
              </a:spcBef>
              <a:spcAft>
                <a:spcPts val="0"/>
              </a:spcAft>
              <a:buSzPts val="1400"/>
              <a:buFont typeface="Consolas"/>
              <a:buChar char="-"/>
            </a:pPr>
            <a:r>
              <a:rPr lang="tr-TR">
                <a:latin typeface="Consolas"/>
                <a:ea typeface="Consolas"/>
                <a:cs typeface="Consolas"/>
                <a:sym typeface="Consolas"/>
              </a:rPr>
              <a:t>prime_no = [1, 2, 3, 5, 7]</a:t>
            </a:r>
            <a:endParaRPr>
              <a:latin typeface="Consolas"/>
              <a:ea typeface="Consolas"/>
              <a:cs typeface="Consolas"/>
              <a:sym typeface="Consolas"/>
            </a:endParaRPr>
          </a:p>
          <a:p>
            <a:pPr indent="-317500" lvl="1" marL="914400" rtl="0" algn="l">
              <a:lnSpc>
                <a:spcPct val="100000"/>
              </a:lnSpc>
              <a:spcBef>
                <a:spcPts val="0"/>
              </a:spcBef>
              <a:spcAft>
                <a:spcPts val="0"/>
              </a:spcAft>
              <a:buSzPts val="1400"/>
              <a:buFont typeface="Consolas"/>
              <a:buChar char="-"/>
            </a:pPr>
            <a:r>
              <a:rPr lang="tr-TR">
                <a:latin typeface="Consolas"/>
                <a:ea typeface="Consolas"/>
                <a:cs typeface="Consolas"/>
                <a:sym typeface="Consolas"/>
              </a:rPr>
              <a:t>list_prime = [1, 2, 3, 5, 7]</a:t>
            </a:r>
            <a:endParaRPr>
              <a:latin typeface="Consolas"/>
              <a:ea typeface="Consolas"/>
              <a:cs typeface="Consolas"/>
              <a:sym typeface="Consolas"/>
            </a:endParaRPr>
          </a:p>
          <a:p>
            <a:pPr indent="-317500" lvl="1" marL="914400" rtl="0" algn="l">
              <a:lnSpc>
                <a:spcPct val="100000"/>
              </a:lnSpc>
              <a:spcBef>
                <a:spcPts val="0"/>
              </a:spcBef>
              <a:spcAft>
                <a:spcPts val="0"/>
              </a:spcAft>
              <a:buSzPts val="1400"/>
              <a:buFont typeface="Consolas"/>
              <a:buChar char="-"/>
            </a:pPr>
            <a:r>
              <a:rPr lang="tr-TR">
                <a:latin typeface="Consolas"/>
                <a:ea typeface="Consolas"/>
                <a:cs typeface="Consolas"/>
                <a:sym typeface="Consolas"/>
              </a:rPr>
              <a:t>num_prime = [1, 2, 3, 5, 7]</a:t>
            </a:r>
            <a:endParaRPr>
              <a:latin typeface="Consolas"/>
              <a:ea typeface="Consolas"/>
              <a:cs typeface="Consolas"/>
              <a:sym typeface="Consolas"/>
            </a:endParaRPr>
          </a:p>
          <a:p>
            <a:pPr indent="0" lvl="0" marL="914400" rtl="0" algn="l">
              <a:lnSpc>
                <a:spcPct val="100000"/>
              </a:lnSpc>
              <a:spcBef>
                <a:spcPts val="0"/>
              </a:spcBef>
              <a:spcAft>
                <a:spcPts val="0"/>
              </a:spcAft>
              <a:buNone/>
            </a:pPr>
            <a:r>
              <a:t/>
            </a:r>
            <a:endParaRPr>
              <a:latin typeface="Consolas"/>
              <a:ea typeface="Consolas"/>
              <a:cs typeface="Consolas"/>
              <a:sym typeface="Consolas"/>
            </a:endParaRPr>
          </a:p>
          <a:p>
            <a:pPr indent="0" lvl="0" marL="0" rtl="0" algn="l">
              <a:lnSpc>
                <a:spcPct val="100000"/>
              </a:lnSpc>
              <a:spcBef>
                <a:spcPts val="0"/>
              </a:spcBef>
              <a:spcAft>
                <a:spcPts val="0"/>
              </a:spcAft>
              <a:buNone/>
            </a:pPr>
            <a:r>
              <a:rPr lang="tr-TR"/>
              <a:t>2- </a:t>
            </a:r>
            <a:r>
              <a:rPr b="1" lang="tr-TR"/>
              <a:t>The value of variable</a:t>
            </a:r>
            <a:r>
              <a:rPr lang="tr-TR"/>
              <a:t> to be named is : ‘</a:t>
            </a:r>
            <a:r>
              <a:rPr lang="tr-TR">
                <a:highlight>
                  <a:srgbClr val="EFEFEF"/>
                </a:highlight>
                <a:latin typeface="Consolas"/>
                <a:ea typeface="Consolas"/>
                <a:cs typeface="Consolas"/>
                <a:sym typeface="Consolas"/>
              </a:rPr>
              <a:t>amount of rotten fruits’</a:t>
            </a:r>
            <a:r>
              <a:rPr lang="tr-TR"/>
              <a:t>.</a:t>
            </a:r>
            <a:endParaRPr/>
          </a:p>
          <a:p>
            <a:pPr indent="-317500" lvl="0" marL="457200" rtl="0" algn="l">
              <a:spcBef>
                <a:spcPts val="0"/>
              </a:spcBef>
              <a:spcAft>
                <a:spcPts val="0"/>
              </a:spcAft>
              <a:buSzPts val="1400"/>
              <a:buChar char="-"/>
            </a:pPr>
            <a:r>
              <a:rPr lang="tr-TR"/>
              <a:t>good samples :</a:t>
            </a:r>
            <a:endParaRPr/>
          </a:p>
          <a:p>
            <a:pPr indent="-317500" lvl="1" marL="914400" rtl="0" algn="l">
              <a:spcBef>
                <a:spcPts val="0"/>
              </a:spcBef>
              <a:spcAft>
                <a:spcPts val="0"/>
              </a:spcAft>
              <a:buSzPts val="1400"/>
              <a:buFont typeface="Consolas"/>
              <a:buChar char="-"/>
            </a:pPr>
            <a:r>
              <a:rPr lang="tr-TR">
                <a:latin typeface="Consolas"/>
                <a:ea typeface="Consolas"/>
                <a:cs typeface="Consolas"/>
                <a:sym typeface="Consolas"/>
              </a:rPr>
              <a:t>rotten_fruit_amount = 33 lb.</a:t>
            </a:r>
            <a:endParaRPr>
              <a:latin typeface="Consolas"/>
              <a:ea typeface="Consolas"/>
              <a:cs typeface="Consolas"/>
              <a:sym typeface="Consolas"/>
            </a:endParaRPr>
          </a:p>
          <a:p>
            <a:pPr indent="-317500" lvl="1" marL="914400" rtl="0" algn="l">
              <a:spcBef>
                <a:spcPts val="0"/>
              </a:spcBef>
              <a:spcAft>
                <a:spcPts val="0"/>
              </a:spcAft>
              <a:buSzPts val="1400"/>
              <a:buFont typeface="Consolas"/>
              <a:buChar char="-"/>
            </a:pPr>
            <a:r>
              <a:rPr lang="tr-TR">
                <a:latin typeface="Consolas"/>
                <a:ea typeface="Consolas"/>
                <a:cs typeface="Consolas"/>
                <a:sym typeface="Consolas"/>
              </a:rPr>
              <a:t>amnt_fruit_rotten = 33 lb.</a:t>
            </a:r>
            <a:endParaRPr>
              <a:latin typeface="Consolas"/>
              <a:ea typeface="Consolas"/>
              <a:cs typeface="Consolas"/>
              <a:sym typeface="Consolas"/>
            </a:endParaRPr>
          </a:p>
          <a:p>
            <a:pPr indent="0" lvl="0" marL="91440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tr-TR"/>
              <a:t>3- </a:t>
            </a:r>
            <a:r>
              <a:rPr b="1" lang="tr-TR"/>
              <a:t>The value of variable</a:t>
            </a:r>
            <a:r>
              <a:rPr lang="tr-TR"/>
              <a:t> to be named is</a:t>
            </a:r>
            <a:r>
              <a:rPr b="1" lang="tr-TR"/>
              <a:t> :</a:t>
            </a:r>
            <a:r>
              <a:rPr lang="tr-TR"/>
              <a:t> ‘</a:t>
            </a:r>
            <a:r>
              <a:rPr lang="tr-TR">
                <a:highlight>
                  <a:srgbClr val="EFEFEF"/>
                </a:highlight>
                <a:latin typeface="Consolas"/>
                <a:ea typeface="Consolas"/>
                <a:cs typeface="Consolas"/>
                <a:sym typeface="Consolas"/>
              </a:rPr>
              <a:t>the list of mathematics exam scores</a:t>
            </a:r>
            <a:r>
              <a:rPr lang="tr-TR"/>
              <a:t>’ .</a:t>
            </a:r>
            <a:endParaRPr/>
          </a:p>
          <a:p>
            <a:pPr indent="-317500" lvl="0" marL="457200" rtl="0" algn="l">
              <a:spcBef>
                <a:spcPts val="0"/>
              </a:spcBef>
              <a:spcAft>
                <a:spcPts val="0"/>
              </a:spcAft>
              <a:buSzPts val="1400"/>
              <a:buChar char="-"/>
            </a:pPr>
            <a:r>
              <a:rPr lang="tr-TR"/>
              <a:t>good samples :</a:t>
            </a:r>
            <a:endParaRPr/>
          </a:p>
          <a:p>
            <a:pPr indent="-317500" lvl="1" marL="914400" rtl="0" algn="l">
              <a:spcBef>
                <a:spcPts val="0"/>
              </a:spcBef>
              <a:spcAft>
                <a:spcPts val="0"/>
              </a:spcAft>
              <a:buSzPts val="1400"/>
              <a:buFont typeface="Consolas"/>
              <a:buChar char="-"/>
            </a:pPr>
            <a:r>
              <a:rPr lang="tr-TR">
                <a:latin typeface="Consolas"/>
                <a:ea typeface="Consolas"/>
                <a:cs typeface="Consolas"/>
                <a:sym typeface="Consolas"/>
              </a:rPr>
              <a:t>math_score = [77, 67, 88]</a:t>
            </a:r>
            <a:endParaRPr>
              <a:latin typeface="Consolas"/>
              <a:ea typeface="Consolas"/>
              <a:cs typeface="Consolas"/>
              <a:sym typeface="Consolas"/>
            </a:endParaRPr>
          </a:p>
          <a:p>
            <a:pPr indent="-317500" lvl="1" marL="914400" rtl="0" algn="l">
              <a:spcBef>
                <a:spcPts val="0"/>
              </a:spcBef>
              <a:spcAft>
                <a:spcPts val="0"/>
              </a:spcAft>
              <a:buSzPts val="1400"/>
              <a:buFont typeface="Consolas"/>
              <a:buChar char="-"/>
            </a:pPr>
            <a:r>
              <a:rPr lang="tr-TR">
                <a:latin typeface="Consolas"/>
                <a:ea typeface="Consolas"/>
                <a:cs typeface="Consolas"/>
                <a:sym typeface="Consolas"/>
              </a:rPr>
              <a:t>score_math = [77, 67, 88]</a:t>
            </a:r>
            <a:endParaRPr>
              <a:latin typeface="Consolas"/>
              <a:ea typeface="Consolas"/>
              <a:cs typeface="Consolas"/>
              <a:sym typeface="Consolas"/>
            </a:endParaRPr>
          </a:p>
          <a:p>
            <a:pPr indent="0" lvl="0" marL="914400" rtl="0" algn="l">
              <a:spcBef>
                <a:spcPts val="0"/>
              </a:spcBef>
              <a:spcAft>
                <a:spcPts val="0"/>
              </a:spcAft>
              <a:buNone/>
            </a:pPr>
            <a:r>
              <a:t/>
            </a:r>
            <a:endParaRPr>
              <a:latin typeface="Consolas"/>
              <a:ea typeface="Consolas"/>
              <a:cs typeface="Consolas"/>
              <a:sym typeface="Consolas"/>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dd065d813e_0_3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dd065d813e_0_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6f548e11fa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16f548e11fa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dd065d813e_0_4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dd065d813e_0_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b="1"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dd065d813e_0_4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dd065d813e_0_4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sz="1200"/>
              <a:t>practices of good naming to variables. discuss in the class:</a:t>
            </a:r>
            <a:endParaRPr b="1" sz="1200"/>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1- </a:t>
            </a:r>
            <a:r>
              <a:rPr b="1" lang="tr-TR"/>
              <a:t>The value of variable </a:t>
            </a:r>
            <a:r>
              <a:rPr lang="tr-TR"/>
              <a:t>to be named is</a:t>
            </a:r>
            <a:r>
              <a:rPr b="1" lang="tr-TR"/>
              <a:t> :</a:t>
            </a:r>
            <a:r>
              <a:rPr lang="tr-TR"/>
              <a:t> ‘</a:t>
            </a:r>
            <a:r>
              <a:rPr lang="tr-TR">
                <a:highlight>
                  <a:srgbClr val="EFEFEF"/>
                </a:highlight>
                <a:latin typeface="Consolas"/>
                <a:ea typeface="Consolas"/>
                <a:cs typeface="Consolas"/>
                <a:sym typeface="Consolas"/>
              </a:rPr>
              <a:t>the list of prime numbers</a:t>
            </a:r>
            <a:r>
              <a:rPr lang="tr-TR"/>
              <a:t>’ </a:t>
            </a:r>
            <a:endParaRPr/>
          </a:p>
          <a:p>
            <a:pPr indent="-317500" lvl="0" marL="457200" rtl="0" algn="l">
              <a:lnSpc>
                <a:spcPct val="100000"/>
              </a:lnSpc>
              <a:spcBef>
                <a:spcPts val="0"/>
              </a:spcBef>
              <a:spcAft>
                <a:spcPts val="0"/>
              </a:spcAft>
              <a:buSzPts val="1400"/>
              <a:buChar char="-"/>
            </a:pPr>
            <a:r>
              <a:rPr lang="tr-TR"/>
              <a:t>good samples :</a:t>
            </a:r>
            <a:endParaRPr/>
          </a:p>
          <a:p>
            <a:pPr indent="-317500" lvl="1" marL="914400" rtl="0" algn="l">
              <a:lnSpc>
                <a:spcPct val="100000"/>
              </a:lnSpc>
              <a:spcBef>
                <a:spcPts val="0"/>
              </a:spcBef>
              <a:spcAft>
                <a:spcPts val="0"/>
              </a:spcAft>
              <a:buSzPts val="1400"/>
              <a:buFont typeface="Consolas"/>
              <a:buChar char="-"/>
            </a:pPr>
            <a:r>
              <a:rPr lang="tr-TR">
                <a:latin typeface="Consolas"/>
                <a:ea typeface="Consolas"/>
                <a:cs typeface="Consolas"/>
                <a:sym typeface="Consolas"/>
              </a:rPr>
              <a:t>prime_list = [1, 2, 3, 5, 7]</a:t>
            </a:r>
            <a:endParaRPr>
              <a:latin typeface="Consolas"/>
              <a:ea typeface="Consolas"/>
              <a:cs typeface="Consolas"/>
              <a:sym typeface="Consolas"/>
            </a:endParaRPr>
          </a:p>
          <a:p>
            <a:pPr indent="-317500" lvl="1" marL="914400" rtl="0" algn="l">
              <a:lnSpc>
                <a:spcPct val="100000"/>
              </a:lnSpc>
              <a:spcBef>
                <a:spcPts val="0"/>
              </a:spcBef>
              <a:spcAft>
                <a:spcPts val="0"/>
              </a:spcAft>
              <a:buSzPts val="1400"/>
              <a:buFont typeface="Consolas"/>
              <a:buChar char="-"/>
            </a:pPr>
            <a:r>
              <a:rPr lang="tr-TR">
                <a:latin typeface="Consolas"/>
                <a:ea typeface="Consolas"/>
                <a:cs typeface="Consolas"/>
                <a:sym typeface="Consolas"/>
              </a:rPr>
              <a:t>prime_no = [1, 2, 3, 5, 7]</a:t>
            </a:r>
            <a:endParaRPr>
              <a:latin typeface="Consolas"/>
              <a:ea typeface="Consolas"/>
              <a:cs typeface="Consolas"/>
              <a:sym typeface="Consolas"/>
            </a:endParaRPr>
          </a:p>
          <a:p>
            <a:pPr indent="-317500" lvl="1" marL="914400" rtl="0" algn="l">
              <a:lnSpc>
                <a:spcPct val="100000"/>
              </a:lnSpc>
              <a:spcBef>
                <a:spcPts val="0"/>
              </a:spcBef>
              <a:spcAft>
                <a:spcPts val="0"/>
              </a:spcAft>
              <a:buSzPts val="1400"/>
              <a:buFont typeface="Consolas"/>
              <a:buChar char="-"/>
            </a:pPr>
            <a:r>
              <a:rPr lang="tr-TR">
                <a:latin typeface="Consolas"/>
                <a:ea typeface="Consolas"/>
                <a:cs typeface="Consolas"/>
                <a:sym typeface="Consolas"/>
              </a:rPr>
              <a:t>list_prime = [1, 2, 3, 5, 7]</a:t>
            </a:r>
            <a:endParaRPr>
              <a:latin typeface="Consolas"/>
              <a:ea typeface="Consolas"/>
              <a:cs typeface="Consolas"/>
              <a:sym typeface="Consolas"/>
            </a:endParaRPr>
          </a:p>
          <a:p>
            <a:pPr indent="-317500" lvl="1" marL="914400" rtl="0" algn="l">
              <a:lnSpc>
                <a:spcPct val="100000"/>
              </a:lnSpc>
              <a:spcBef>
                <a:spcPts val="0"/>
              </a:spcBef>
              <a:spcAft>
                <a:spcPts val="0"/>
              </a:spcAft>
              <a:buSzPts val="1400"/>
              <a:buFont typeface="Consolas"/>
              <a:buChar char="-"/>
            </a:pPr>
            <a:r>
              <a:rPr lang="tr-TR">
                <a:latin typeface="Consolas"/>
                <a:ea typeface="Consolas"/>
                <a:cs typeface="Consolas"/>
                <a:sym typeface="Consolas"/>
              </a:rPr>
              <a:t>num_prime = [1, 2, 3, 5, 7]</a:t>
            </a:r>
            <a:endParaRPr>
              <a:latin typeface="Consolas"/>
              <a:ea typeface="Consolas"/>
              <a:cs typeface="Consolas"/>
              <a:sym typeface="Consolas"/>
            </a:endParaRPr>
          </a:p>
          <a:p>
            <a:pPr indent="0" lvl="0" marL="914400" rtl="0" algn="l">
              <a:lnSpc>
                <a:spcPct val="100000"/>
              </a:lnSpc>
              <a:spcBef>
                <a:spcPts val="0"/>
              </a:spcBef>
              <a:spcAft>
                <a:spcPts val="0"/>
              </a:spcAft>
              <a:buNone/>
            </a:pPr>
            <a:r>
              <a:t/>
            </a:r>
            <a:endParaRPr>
              <a:latin typeface="Consolas"/>
              <a:ea typeface="Consolas"/>
              <a:cs typeface="Consolas"/>
              <a:sym typeface="Consolas"/>
            </a:endParaRPr>
          </a:p>
          <a:p>
            <a:pPr indent="0" lvl="0" marL="0" rtl="0" algn="l">
              <a:lnSpc>
                <a:spcPct val="100000"/>
              </a:lnSpc>
              <a:spcBef>
                <a:spcPts val="0"/>
              </a:spcBef>
              <a:spcAft>
                <a:spcPts val="0"/>
              </a:spcAft>
              <a:buNone/>
            </a:pPr>
            <a:r>
              <a:rPr lang="tr-TR"/>
              <a:t>2- </a:t>
            </a:r>
            <a:r>
              <a:rPr b="1" lang="tr-TR"/>
              <a:t>The value of variable</a:t>
            </a:r>
            <a:r>
              <a:rPr lang="tr-TR"/>
              <a:t> to be named is : ‘</a:t>
            </a:r>
            <a:r>
              <a:rPr lang="tr-TR">
                <a:highlight>
                  <a:srgbClr val="EFEFEF"/>
                </a:highlight>
                <a:latin typeface="Consolas"/>
                <a:ea typeface="Consolas"/>
                <a:cs typeface="Consolas"/>
                <a:sym typeface="Consolas"/>
              </a:rPr>
              <a:t>amount of rotten fruits’</a:t>
            </a:r>
            <a:r>
              <a:rPr lang="tr-TR"/>
              <a:t>.</a:t>
            </a:r>
            <a:endParaRPr/>
          </a:p>
          <a:p>
            <a:pPr indent="-317500" lvl="0" marL="457200" rtl="0" algn="l">
              <a:spcBef>
                <a:spcPts val="0"/>
              </a:spcBef>
              <a:spcAft>
                <a:spcPts val="0"/>
              </a:spcAft>
              <a:buSzPts val="1400"/>
              <a:buChar char="-"/>
            </a:pPr>
            <a:r>
              <a:rPr lang="tr-TR"/>
              <a:t>good samples :</a:t>
            </a:r>
            <a:endParaRPr/>
          </a:p>
          <a:p>
            <a:pPr indent="-317500" lvl="1" marL="914400" rtl="0" algn="l">
              <a:spcBef>
                <a:spcPts val="0"/>
              </a:spcBef>
              <a:spcAft>
                <a:spcPts val="0"/>
              </a:spcAft>
              <a:buSzPts val="1400"/>
              <a:buFont typeface="Consolas"/>
              <a:buChar char="-"/>
            </a:pPr>
            <a:r>
              <a:rPr lang="tr-TR">
                <a:latin typeface="Consolas"/>
                <a:ea typeface="Consolas"/>
                <a:cs typeface="Consolas"/>
                <a:sym typeface="Consolas"/>
              </a:rPr>
              <a:t>rotten_fruit_amount = 33 lb.</a:t>
            </a:r>
            <a:endParaRPr>
              <a:latin typeface="Consolas"/>
              <a:ea typeface="Consolas"/>
              <a:cs typeface="Consolas"/>
              <a:sym typeface="Consolas"/>
            </a:endParaRPr>
          </a:p>
          <a:p>
            <a:pPr indent="-317500" lvl="1" marL="914400" rtl="0" algn="l">
              <a:spcBef>
                <a:spcPts val="0"/>
              </a:spcBef>
              <a:spcAft>
                <a:spcPts val="0"/>
              </a:spcAft>
              <a:buSzPts val="1400"/>
              <a:buFont typeface="Consolas"/>
              <a:buChar char="-"/>
            </a:pPr>
            <a:r>
              <a:rPr lang="tr-TR">
                <a:latin typeface="Consolas"/>
                <a:ea typeface="Consolas"/>
                <a:cs typeface="Consolas"/>
                <a:sym typeface="Consolas"/>
              </a:rPr>
              <a:t>amnt_fruit_rotten = 33 lb.</a:t>
            </a:r>
            <a:endParaRPr>
              <a:latin typeface="Consolas"/>
              <a:ea typeface="Consolas"/>
              <a:cs typeface="Consolas"/>
              <a:sym typeface="Consolas"/>
            </a:endParaRPr>
          </a:p>
          <a:p>
            <a:pPr indent="0" lvl="0" marL="91440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tr-TR"/>
              <a:t>3- </a:t>
            </a:r>
            <a:r>
              <a:rPr b="1" lang="tr-TR"/>
              <a:t>The value of variable</a:t>
            </a:r>
            <a:r>
              <a:rPr lang="tr-TR"/>
              <a:t> to be named is</a:t>
            </a:r>
            <a:r>
              <a:rPr b="1" lang="tr-TR"/>
              <a:t> :</a:t>
            </a:r>
            <a:r>
              <a:rPr lang="tr-TR"/>
              <a:t> ‘</a:t>
            </a:r>
            <a:r>
              <a:rPr lang="tr-TR">
                <a:highlight>
                  <a:srgbClr val="EFEFEF"/>
                </a:highlight>
                <a:latin typeface="Consolas"/>
                <a:ea typeface="Consolas"/>
                <a:cs typeface="Consolas"/>
                <a:sym typeface="Consolas"/>
              </a:rPr>
              <a:t>the list of mathematics exam scores</a:t>
            </a:r>
            <a:r>
              <a:rPr lang="tr-TR"/>
              <a:t>’ .</a:t>
            </a:r>
            <a:endParaRPr/>
          </a:p>
          <a:p>
            <a:pPr indent="-317500" lvl="0" marL="457200" rtl="0" algn="l">
              <a:spcBef>
                <a:spcPts val="0"/>
              </a:spcBef>
              <a:spcAft>
                <a:spcPts val="0"/>
              </a:spcAft>
              <a:buSzPts val="1400"/>
              <a:buChar char="-"/>
            </a:pPr>
            <a:r>
              <a:rPr lang="tr-TR"/>
              <a:t>good samples :</a:t>
            </a:r>
            <a:endParaRPr/>
          </a:p>
          <a:p>
            <a:pPr indent="-317500" lvl="1" marL="914400" rtl="0" algn="l">
              <a:spcBef>
                <a:spcPts val="0"/>
              </a:spcBef>
              <a:spcAft>
                <a:spcPts val="0"/>
              </a:spcAft>
              <a:buSzPts val="1400"/>
              <a:buFont typeface="Consolas"/>
              <a:buChar char="-"/>
            </a:pPr>
            <a:r>
              <a:rPr lang="tr-TR">
                <a:latin typeface="Consolas"/>
                <a:ea typeface="Consolas"/>
                <a:cs typeface="Consolas"/>
                <a:sym typeface="Consolas"/>
              </a:rPr>
              <a:t>math_score = [77, 67, 88]</a:t>
            </a:r>
            <a:endParaRPr>
              <a:latin typeface="Consolas"/>
              <a:ea typeface="Consolas"/>
              <a:cs typeface="Consolas"/>
              <a:sym typeface="Consolas"/>
            </a:endParaRPr>
          </a:p>
          <a:p>
            <a:pPr indent="-317500" lvl="1" marL="914400" rtl="0" algn="l">
              <a:spcBef>
                <a:spcPts val="0"/>
              </a:spcBef>
              <a:spcAft>
                <a:spcPts val="0"/>
              </a:spcAft>
              <a:buSzPts val="1400"/>
              <a:buFont typeface="Consolas"/>
              <a:buChar char="-"/>
            </a:pPr>
            <a:r>
              <a:rPr lang="tr-TR">
                <a:latin typeface="Consolas"/>
                <a:ea typeface="Consolas"/>
                <a:cs typeface="Consolas"/>
                <a:sym typeface="Consolas"/>
              </a:rPr>
              <a:t>score_math = [77, 67, 88]</a:t>
            </a:r>
            <a:endParaRPr>
              <a:latin typeface="Consolas"/>
              <a:ea typeface="Consolas"/>
              <a:cs typeface="Consolas"/>
              <a:sym typeface="Consolas"/>
            </a:endParaRPr>
          </a:p>
          <a:p>
            <a:pPr indent="0" lvl="0" marL="914400" rtl="0" algn="l">
              <a:spcBef>
                <a:spcPts val="0"/>
              </a:spcBef>
              <a:spcAft>
                <a:spcPts val="0"/>
              </a:spcAft>
              <a:buNone/>
            </a:pPr>
            <a:r>
              <a:t/>
            </a:r>
            <a:endParaRPr>
              <a:latin typeface="Consolas"/>
              <a:ea typeface="Consolas"/>
              <a:cs typeface="Consolas"/>
              <a:sym typeface="Consolas"/>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dd065d813e_0_4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dd065d813e_0_4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sz="1200"/>
              <a:t>practices of good naming to variables. discuss in the class:</a:t>
            </a:r>
            <a:endParaRPr b="1" sz="1200"/>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1- </a:t>
            </a:r>
            <a:r>
              <a:rPr b="1" lang="tr-TR"/>
              <a:t>The value of variable </a:t>
            </a:r>
            <a:r>
              <a:rPr lang="tr-TR"/>
              <a:t>to be named is</a:t>
            </a:r>
            <a:r>
              <a:rPr b="1" lang="tr-TR"/>
              <a:t> :</a:t>
            </a:r>
            <a:r>
              <a:rPr lang="tr-TR"/>
              <a:t> ‘</a:t>
            </a:r>
            <a:r>
              <a:rPr lang="tr-TR">
                <a:highlight>
                  <a:srgbClr val="EFEFEF"/>
                </a:highlight>
                <a:latin typeface="Consolas"/>
                <a:ea typeface="Consolas"/>
                <a:cs typeface="Consolas"/>
                <a:sym typeface="Consolas"/>
              </a:rPr>
              <a:t>the list of prime numbers</a:t>
            </a:r>
            <a:r>
              <a:rPr lang="tr-TR"/>
              <a:t>’ </a:t>
            </a:r>
            <a:endParaRPr/>
          </a:p>
          <a:p>
            <a:pPr indent="-317500" lvl="0" marL="457200" rtl="0" algn="l">
              <a:lnSpc>
                <a:spcPct val="100000"/>
              </a:lnSpc>
              <a:spcBef>
                <a:spcPts val="0"/>
              </a:spcBef>
              <a:spcAft>
                <a:spcPts val="0"/>
              </a:spcAft>
              <a:buSzPts val="1400"/>
              <a:buChar char="-"/>
            </a:pPr>
            <a:r>
              <a:rPr lang="tr-TR"/>
              <a:t>good samples :</a:t>
            </a:r>
            <a:endParaRPr/>
          </a:p>
          <a:p>
            <a:pPr indent="-317500" lvl="1" marL="914400" rtl="0" algn="l">
              <a:lnSpc>
                <a:spcPct val="100000"/>
              </a:lnSpc>
              <a:spcBef>
                <a:spcPts val="0"/>
              </a:spcBef>
              <a:spcAft>
                <a:spcPts val="0"/>
              </a:spcAft>
              <a:buSzPts val="1400"/>
              <a:buFont typeface="Consolas"/>
              <a:buChar char="-"/>
            </a:pPr>
            <a:r>
              <a:rPr lang="tr-TR">
                <a:latin typeface="Consolas"/>
                <a:ea typeface="Consolas"/>
                <a:cs typeface="Consolas"/>
                <a:sym typeface="Consolas"/>
              </a:rPr>
              <a:t>prime_list = [1, 2, 3, 5, 7]</a:t>
            </a:r>
            <a:endParaRPr>
              <a:latin typeface="Consolas"/>
              <a:ea typeface="Consolas"/>
              <a:cs typeface="Consolas"/>
              <a:sym typeface="Consolas"/>
            </a:endParaRPr>
          </a:p>
          <a:p>
            <a:pPr indent="-317500" lvl="1" marL="914400" rtl="0" algn="l">
              <a:lnSpc>
                <a:spcPct val="100000"/>
              </a:lnSpc>
              <a:spcBef>
                <a:spcPts val="0"/>
              </a:spcBef>
              <a:spcAft>
                <a:spcPts val="0"/>
              </a:spcAft>
              <a:buSzPts val="1400"/>
              <a:buFont typeface="Consolas"/>
              <a:buChar char="-"/>
            </a:pPr>
            <a:r>
              <a:rPr lang="tr-TR">
                <a:latin typeface="Consolas"/>
                <a:ea typeface="Consolas"/>
                <a:cs typeface="Consolas"/>
                <a:sym typeface="Consolas"/>
              </a:rPr>
              <a:t>prime_no = [1, 2, 3, 5, 7]</a:t>
            </a:r>
            <a:endParaRPr>
              <a:latin typeface="Consolas"/>
              <a:ea typeface="Consolas"/>
              <a:cs typeface="Consolas"/>
              <a:sym typeface="Consolas"/>
            </a:endParaRPr>
          </a:p>
          <a:p>
            <a:pPr indent="-317500" lvl="1" marL="914400" rtl="0" algn="l">
              <a:lnSpc>
                <a:spcPct val="100000"/>
              </a:lnSpc>
              <a:spcBef>
                <a:spcPts val="0"/>
              </a:spcBef>
              <a:spcAft>
                <a:spcPts val="0"/>
              </a:spcAft>
              <a:buSzPts val="1400"/>
              <a:buFont typeface="Consolas"/>
              <a:buChar char="-"/>
            </a:pPr>
            <a:r>
              <a:rPr lang="tr-TR">
                <a:latin typeface="Consolas"/>
                <a:ea typeface="Consolas"/>
                <a:cs typeface="Consolas"/>
                <a:sym typeface="Consolas"/>
              </a:rPr>
              <a:t>list_prime = [1, 2, 3, 5, 7]</a:t>
            </a:r>
            <a:endParaRPr>
              <a:latin typeface="Consolas"/>
              <a:ea typeface="Consolas"/>
              <a:cs typeface="Consolas"/>
              <a:sym typeface="Consolas"/>
            </a:endParaRPr>
          </a:p>
          <a:p>
            <a:pPr indent="-317500" lvl="1" marL="914400" rtl="0" algn="l">
              <a:lnSpc>
                <a:spcPct val="100000"/>
              </a:lnSpc>
              <a:spcBef>
                <a:spcPts val="0"/>
              </a:spcBef>
              <a:spcAft>
                <a:spcPts val="0"/>
              </a:spcAft>
              <a:buSzPts val="1400"/>
              <a:buFont typeface="Consolas"/>
              <a:buChar char="-"/>
            </a:pPr>
            <a:r>
              <a:rPr lang="tr-TR">
                <a:latin typeface="Consolas"/>
                <a:ea typeface="Consolas"/>
                <a:cs typeface="Consolas"/>
                <a:sym typeface="Consolas"/>
              </a:rPr>
              <a:t>num_prime = [1, 2, 3, 5, 7]</a:t>
            </a:r>
            <a:endParaRPr>
              <a:latin typeface="Consolas"/>
              <a:ea typeface="Consolas"/>
              <a:cs typeface="Consolas"/>
              <a:sym typeface="Consolas"/>
            </a:endParaRPr>
          </a:p>
          <a:p>
            <a:pPr indent="0" lvl="0" marL="914400" rtl="0" algn="l">
              <a:lnSpc>
                <a:spcPct val="100000"/>
              </a:lnSpc>
              <a:spcBef>
                <a:spcPts val="0"/>
              </a:spcBef>
              <a:spcAft>
                <a:spcPts val="0"/>
              </a:spcAft>
              <a:buNone/>
            </a:pPr>
            <a:r>
              <a:t/>
            </a:r>
            <a:endParaRPr>
              <a:latin typeface="Consolas"/>
              <a:ea typeface="Consolas"/>
              <a:cs typeface="Consolas"/>
              <a:sym typeface="Consolas"/>
            </a:endParaRPr>
          </a:p>
          <a:p>
            <a:pPr indent="0" lvl="0" marL="0" rtl="0" algn="l">
              <a:lnSpc>
                <a:spcPct val="100000"/>
              </a:lnSpc>
              <a:spcBef>
                <a:spcPts val="0"/>
              </a:spcBef>
              <a:spcAft>
                <a:spcPts val="0"/>
              </a:spcAft>
              <a:buNone/>
            </a:pPr>
            <a:r>
              <a:rPr lang="tr-TR"/>
              <a:t>2- </a:t>
            </a:r>
            <a:r>
              <a:rPr b="1" lang="tr-TR"/>
              <a:t>The value of variable</a:t>
            </a:r>
            <a:r>
              <a:rPr lang="tr-TR"/>
              <a:t> to be named is : ‘</a:t>
            </a:r>
            <a:r>
              <a:rPr lang="tr-TR">
                <a:highlight>
                  <a:srgbClr val="EFEFEF"/>
                </a:highlight>
                <a:latin typeface="Consolas"/>
                <a:ea typeface="Consolas"/>
                <a:cs typeface="Consolas"/>
                <a:sym typeface="Consolas"/>
              </a:rPr>
              <a:t>amount of rotten fruits’</a:t>
            </a:r>
            <a:r>
              <a:rPr lang="tr-TR"/>
              <a:t>.</a:t>
            </a:r>
            <a:endParaRPr/>
          </a:p>
          <a:p>
            <a:pPr indent="-317500" lvl="0" marL="457200" rtl="0" algn="l">
              <a:spcBef>
                <a:spcPts val="0"/>
              </a:spcBef>
              <a:spcAft>
                <a:spcPts val="0"/>
              </a:spcAft>
              <a:buSzPts val="1400"/>
              <a:buChar char="-"/>
            </a:pPr>
            <a:r>
              <a:rPr lang="tr-TR"/>
              <a:t>good samples :</a:t>
            </a:r>
            <a:endParaRPr/>
          </a:p>
          <a:p>
            <a:pPr indent="-317500" lvl="1" marL="914400" rtl="0" algn="l">
              <a:spcBef>
                <a:spcPts val="0"/>
              </a:spcBef>
              <a:spcAft>
                <a:spcPts val="0"/>
              </a:spcAft>
              <a:buSzPts val="1400"/>
              <a:buFont typeface="Consolas"/>
              <a:buChar char="-"/>
            </a:pPr>
            <a:r>
              <a:rPr lang="tr-TR">
                <a:latin typeface="Consolas"/>
                <a:ea typeface="Consolas"/>
                <a:cs typeface="Consolas"/>
                <a:sym typeface="Consolas"/>
              </a:rPr>
              <a:t>rotten_fruit_amount = 33 lb.</a:t>
            </a:r>
            <a:endParaRPr>
              <a:latin typeface="Consolas"/>
              <a:ea typeface="Consolas"/>
              <a:cs typeface="Consolas"/>
              <a:sym typeface="Consolas"/>
            </a:endParaRPr>
          </a:p>
          <a:p>
            <a:pPr indent="-317500" lvl="1" marL="914400" rtl="0" algn="l">
              <a:spcBef>
                <a:spcPts val="0"/>
              </a:spcBef>
              <a:spcAft>
                <a:spcPts val="0"/>
              </a:spcAft>
              <a:buSzPts val="1400"/>
              <a:buFont typeface="Consolas"/>
              <a:buChar char="-"/>
            </a:pPr>
            <a:r>
              <a:rPr lang="tr-TR">
                <a:latin typeface="Consolas"/>
                <a:ea typeface="Consolas"/>
                <a:cs typeface="Consolas"/>
                <a:sym typeface="Consolas"/>
              </a:rPr>
              <a:t>amnt_fruit_rotten = 33 lb.</a:t>
            </a:r>
            <a:endParaRPr>
              <a:latin typeface="Consolas"/>
              <a:ea typeface="Consolas"/>
              <a:cs typeface="Consolas"/>
              <a:sym typeface="Consolas"/>
            </a:endParaRPr>
          </a:p>
          <a:p>
            <a:pPr indent="0" lvl="0" marL="91440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tr-TR"/>
              <a:t>3- </a:t>
            </a:r>
            <a:r>
              <a:rPr b="1" lang="tr-TR"/>
              <a:t>The value of variable</a:t>
            </a:r>
            <a:r>
              <a:rPr lang="tr-TR"/>
              <a:t> to be named is</a:t>
            </a:r>
            <a:r>
              <a:rPr b="1" lang="tr-TR"/>
              <a:t> :</a:t>
            </a:r>
            <a:r>
              <a:rPr lang="tr-TR"/>
              <a:t> ‘</a:t>
            </a:r>
            <a:r>
              <a:rPr lang="tr-TR">
                <a:highlight>
                  <a:srgbClr val="EFEFEF"/>
                </a:highlight>
                <a:latin typeface="Consolas"/>
                <a:ea typeface="Consolas"/>
                <a:cs typeface="Consolas"/>
                <a:sym typeface="Consolas"/>
              </a:rPr>
              <a:t>the list of mathematics exam scores</a:t>
            </a:r>
            <a:r>
              <a:rPr lang="tr-TR"/>
              <a:t>’ .</a:t>
            </a:r>
            <a:endParaRPr/>
          </a:p>
          <a:p>
            <a:pPr indent="-317500" lvl="0" marL="457200" rtl="0" algn="l">
              <a:spcBef>
                <a:spcPts val="0"/>
              </a:spcBef>
              <a:spcAft>
                <a:spcPts val="0"/>
              </a:spcAft>
              <a:buSzPts val="1400"/>
              <a:buChar char="-"/>
            </a:pPr>
            <a:r>
              <a:rPr lang="tr-TR"/>
              <a:t>good samples :</a:t>
            </a:r>
            <a:endParaRPr/>
          </a:p>
          <a:p>
            <a:pPr indent="-317500" lvl="1" marL="914400" rtl="0" algn="l">
              <a:spcBef>
                <a:spcPts val="0"/>
              </a:spcBef>
              <a:spcAft>
                <a:spcPts val="0"/>
              </a:spcAft>
              <a:buSzPts val="1400"/>
              <a:buFont typeface="Consolas"/>
              <a:buChar char="-"/>
            </a:pPr>
            <a:r>
              <a:rPr lang="tr-TR">
                <a:latin typeface="Consolas"/>
                <a:ea typeface="Consolas"/>
                <a:cs typeface="Consolas"/>
                <a:sym typeface="Consolas"/>
              </a:rPr>
              <a:t>math_score = [77, 67, 88]</a:t>
            </a:r>
            <a:endParaRPr>
              <a:latin typeface="Consolas"/>
              <a:ea typeface="Consolas"/>
              <a:cs typeface="Consolas"/>
              <a:sym typeface="Consolas"/>
            </a:endParaRPr>
          </a:p>
          <a:p>
            <a:pPr indent="-317500" lvl="1" marL="914400" rtl="0" algn="l">
              <a:spcBef>
                <a:spcPts val="0"/>
              </a:spcBef>
              <a:spcAft>
                <a:spcPts val="0"/>
              </a:spcAft>
              <a:buSzPts val="1400"/>
              <a:buFont typeface="Consolas"/>
              <a:buChar char="-"/>
            </a:pPr>
            <a:r>
              <a:rPr lang="tr-TR">
                <a:latin typeface="Consolas"/>
                <a:ea typeface="Consolas"/>
                <a:cs typeface="Consolas"/>
                <a:sym typeface="Consolas"/>
              </a:rPr>
              <a:t>score_math = [77, 67, 88]</a:t>
            </a:r>
            <a:endParaRPr>
              <a:latin typeface="Consolas"/>
              <a:ea typeface="Consolas"/>
              <a:cs typeface="Consolas"/>
              <a:sym typeface="Consolas"/>
            </a:endParaRPr>
          </a:p>
          <a:p>
            <a:pPr indent="0" lvl="0" marL="914400" rtl="0" algn="l">
              <a:spcBef>
                <a:spcPts val="0"/>
              </a:spcBef>
              <a:spcAft>
                <a:spcPts val="0"/>
              </a:spcAft>
              <a:buNone/>
            </a:pPr>
            <a:r>
              <a:t/>
            </a:r>
            <a:endParaRPr>
              <a:latin typeface="Consolas"/>
              <a:ea typeface="Consolas"/>
              <a:cs typeface="Consolas"/>
              <a:sym typeface="Consolas"/>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dd065d813e_0_4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dd065d813e_0_4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tr-TR" sz="1200"/>
              <a:t>practices of good naming to variables. discuss in the class:</a:t>
            </a:r>
            <a:endParaRPr b="1" sz="1200"/>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1- </a:t>
            </a:r>
            <a:r>
              <a:rPr b="1" lang="tr-TR"/>
              <a:t>The value of variable </a:t>
            </a:r>
            <a:r>
              <a:rPr lang="tr-TR"/>
              <a:t>to be named is</a:t>
            </a:r>
            <a:r>
              <a:rPr b="1" lang="tr-TR"/>
              <a:t> :</a:t>
            </a:r>
            <a:r>
              <a:rPr lang="tr-TR"/>
              <a:t> ‘</a:t>
            </a:r>
            <a:r>
              <a:rPr lang="tr-TR">
                <a:highlight>
                  <a:srgbClr val="EFEFEF"/>
                </a:highlight>
                <a:latin typeface="Consolas"/>
                <a:ea typeface="Consolas"/>
                <a:cs typeface="Consolas"/>
                <a:sym typeface="Consolas"/>
              </a:rPr>
              <a:t>the list of prime numbers</a:t>
            </a:r>
            <a:r>
              <a:rPr lang="tr-TR"/>
              <a:t>’ </a:t>
            </a:r>
            <a:endParaRPr/>
          </a:p>
          <a:p>
            <a:pPr indent="-317500" lvl="0" marL="457200" rtl="0" algn="l">
              <a:lnSpc>
                <a:spcPct val="100000"/>
              </a:lnSpc>
              <a:spcBef>
                <a:spcPts val="0"/>
              </a:spcBef>
              <a:spcAft>
                <a:spcPts val="0"/>
              </a:spcAft>
              <a:buSzPts val="1400"/>
              <a:buChar char="-"/>
            </a:pPr>
            <a:r>
              <a:rPr lang="tr-TR"/>
              <a:t>good samples :</a:t>
            </a:r>
            <a:endParaRPr/>
          </a:p>
          <a:p>
            <a:pPr indent="-317500" lvl="1" marL="914400" rtl="0" algn="l">
              <a:lnSpc>
                <a:spcPct val="100000"/>
              </a:lnSpc>
              <a:spcBef>
                <a:spcPts val="0"/>
              </a:spcBef>
              <a:spcAft>
                <a:spcPts val="0"/>
              </a:spcAft>
              <a:buSzPts val="1400"/>
              <a:buFont typeface="Consolas"/>
              <a:buChar char="-"/>
            </a:pPr>
            <a:r>
              <a:rPr lang="tr-TR">
                <a:latin typeface="Consolas"/>
                <a:ea typeface="Consolas"/>
                <a:cs typeface="Consolas"/>
                <a:sym typeface="Consolas"/>
              </a:rPr>
              <a:t>prime_list = [1, 2, 3, 5, 7]</a:t>
            </a:r>
            <a:endParaRPr>
              <a:latin typeface="Consolas"/>
              <a:ea typeface="Consolas"/>
              <a:cs typeface="Consolas"/>
              <a:sym typeface="Consolas"/>
            </a:endParaRPr>
          </a:p>
          <a:p>
            <a:pPr indent="-317500" lvl="1" marL="914400" rtl="0" algn="l">
              <a:lnSpc>
                <a:spcPct val="100000"/>
              </a:lnSpc>
              <a:spcBef>
                <a:spcPts val="0"/>
              </a:spcBef>
              <a:spcAft>
                <a:spcPts val="0"/>
              </a:spcAft>
              <a:buSzPts val="1400"/>
              <a:buFont typeface="Consolas"/>
              <a:buChar char="-"/>
            </a:pPr>
            <a:r>
              <a:rPr lang="tr-TR">
                <a:latin typeface="Consolas"/>
                <a:ea typeface="Consolas"/>
                <a:cs typeface="Consolas"/>
                <a:sym typeface="Consolas"/>
              </a:rPr>
              <a:t>prime_no = [1, 2, 3, 5, 7]</a:t>
            </a:r>
            <a:endParaRPr>
              <a:latin typeface="Consolas"/>
              <a:ea typeface="Consolas"/>
              <a:cs typeface="Consolas"/>
              <a:sym typeface="Consolas"/>
            </a:endParaRPr>
          </a:p>
          <a:p>
            <a:pPr indent="-317500" lvl="1" marL="914400" rtl="0" algn="l">
              <a:lnSpc>
                <a:spcPct val="100000"/>
              </a:lnSpc>
              <a:spcBef>
                <a:spcPts val="0"/>
              </a:spcBef>
              <a:spcAft>
                <a:spcPts val="0"/>
              </a:spcAft>
              <a:buSzPts val="1400"/>
              <a:buFont typeface="Consolas"/>
              <a:buChar char="-"/>
            </a:pPr>
            <a:r>
              <a:rPr lang="tr-TR">
                <a:latin typeface="Consolas"/>
                <a:ea typeface="Consolas"/>
                <a:cs typeface="Consolas"/>
                <a:sym typeface="Consolas"/>
              </a:rPr>
              <a:t>list_prime = [1, 2, 3, 5, 7]</a:t>
            </a:r>
            <a:endParaRPr>
              <a:latin typeface="Consolas"/>
              <a:ea typeface="Consolas"/>
              <a:cs typeface="Consolas"/>
              <a:sym typeface="Consolas"/>
            </a:endParaRPr>
          </a:p>
          <a:p>
            <a:pPr indent="-317500" lvl="1" marL="914400" rtl="0" algn="l">
              <a:lnSpc>
                <a:spcPct val="100000"/>
              </a:lnSpc>
              <a:spcBef>
                <a:spcPts val="0"/>
              </a:spcBef>
              <a:spcAft>
                <a:spcPts val="0"/>
              </a:spcAft>
              <a:buSzPts val="1400"/>
              <a:buFont typeface="Consolas"/>
              <a:buChar char="-"/>
            </a:pPr>
            <a:r>
              <a:rPr lang="tr-TR">
                <a:latin typeface="Consolas"/>
                <a:ea typeface="Consolas"/>
                <a:cs typeface="Consolas"/>
                <a:sym typeface="Consolas"/>
              </a:rPr>
              <a:t>num_prime = [1, 2, 3, 5, 7]</a:t>
            </a:r>
            <a:endParaRPr>
              <a:latin typeface="Consolas"/>
              <a:ea typeface="Consolas"/>
              <a:cs typeface="Consolas"/>
              <a:sym typeface="Consolas"/>
            </a:endParaRPr>
          </a:p>
          <a:p>
            <a:pPr indent="0" lvl="0" marL="914400" rtl="0" algn="l">
              <a:lnSpc>
                <a:spcPct val="100000"/>
              </a:lnSpc>
              <a:spcBef>
                <a:spcPts val="0"/>
              </a:spcBef>
              <a:spcAft>
                <a:spcPts val="0"/>
              </a:spcAft>
              <a:buNone/>
            </a:pPr>
            <a:r>
              <a:t/>
            </a:r>
            <a:endParaRPr>
              <a:latin typeface="Consolas"/>
              <a:ea typeface="Consolas"/>
              <a:cs typeface="Consolas"/>
              <a:sym typeface="Consolas"/>
            </a:endParaRPr>
          </a:p>
          <a:p>
            <a:pPr indent="0" lvl="0" marL="0" rtl="0" algn="l">
              <a:lnSpc>
                <a:spcPct val="100000"/>
              </a:lnSpc>
              <a:spcBef>
                <a:spcPts val="0"/>
              </a:spcBef>
              <a:spcAft>
                <a:spcPts val="0"/>
              </a:spcAft>
              <a:buNone/>
            </a:pPr>
            <a:r>
              <a:rPr lang="tr-TR"/>
              <a:t>2- </a:t>
            </a:r>
            <a:r>
              <a:rPr b="1" lang="tr-TR"/>
              <a:t>The value of variable</a:t>
            </a:r>
            <a:r>
              <a:rPr lang="tr-TR"/>
              <a:t> to be named is : ‘</a:t>
            </a:r>
            <a:r>
              <a:rPr lang="tr-TR">
                <a:highlight>
                  <a:srgbClr val="EFEFEF"/>
                </a:highlight>
                <a:latin typeface="Consolas"/>
                <a:ea typeface="Consolas"/>
                <a:cs typeface="Consolas"/>
                <a:sym typeface="Consolas"/>
              </a:rPr>
              <a:t>amount of rotten fruits’</a:t>
            </a:r>
            <a:r>
              <a:rPr lang="tr-TR"/>
              <a:t>.</a:t>
            </a:r>
            <a:endParaRPr/>
          </a:p>
          <a:p>
            <a:pPr indent="-317500" lvl="0" marL="457200" rtl="0" algn="l">
              <a:spcBef>
                <a:spcPts val="0"/>
              </a:spcBef>
              <a:spcAft>
                <a:spcPts val="0"/>
              </a:spcAft>
              <a:buSzPts val="1400"/>
              <a:buChar char="-"/>
            </a:pPr>
            <a:r>
              <a:rPr lang="tr-TR"/>
              <a:t>good samples :</a:t>
            </a:r>
            <a:endParaRPr/>
          </a:p>
          <a:p>
            <a:pPr indent="-317500" lvl="1" marL="914400" rtl="0" algn="l">
              <a:spcBef>
                <a:spcPts val="0"/>
              </a:spcBef>
              <a:spcAft>
                <a:spcPts val="0"/>
              </a:spcAft>
              <a:buSzPts val="1400"/>
              <a:buFont typeface="Consolas"/>
              <a:buChar char="-"/>
            </a:pPr>
            <a:r>
              <a:rPr lang="tr-TR">
                <a:latin typeface="Consolas"/>
                <a:ea typeface="Consolas"/>
                <a:cs typeface="Consolas"/>
                <a:sym typeface="Consolas"/>
              </a:rPr>
              <a:t>rotten_fruit_amount = 33 lb.</a:t>
            </a:r>
            <a:endParaRPr>
              <a:latin typeface="Consolas"/>
              <a:ea typeface="Consolas"/>
              <a:cs typeface="Consolas"/>
              <a:sym typeface="Consolas"/>
            </a:endParaRPr>
          </a:p>
          <a:p>
            <a:pPr indent="-317500" lvl="1" marL="914400" rtl="0" algn="l">
              <a:spcBef>
                <a:spcPts val="0"/>
              </a:spcBef>
              <a:spcAft>
                <a:spcPts val="0"/>
              </a:spcAft>
              <a:buSzPts val="1400"/>
              <a:buFont typeface="Consolas"/>
              <a:buChar char="-"/>
            </a:pPr>
            <a:r>
              <a:rPr lang="tr-TR">
                <a:latin typeface="Consolas"/>
                <a:ea typeface="Consolas"/>
                <a:cs typeface="Consolas"/>
                <a:sym typeface="Consolas"/>
              </a:rPr>
              <a:t>amnt_fruit_rotten = 33 lb.</a:t>
            </a:r>
            <a:endParaRPr>
              <a:latin typeface="Consolas"/>
              <a:ea typeface="Consolas"/>
              <a:cs typeface="Consolas"/>
              <a:sym typeface="Consolas"/>
            </a:endParaRPr>
          </a:p>
          <a:p>
            <a:pPr indent="0" lvl="0" marL="91440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tr-TR"/>
              <a:t>3- </a:t>
            </a:r>
            <a:r>
              <a:rPr b="1" lang="tr-TR"/>
              <a:t>The value of variable</a:t>
            </a:r>
            <a:r>
              <a:rPr lang="tr-TR"/>
              <a:t> to be named is</a:t>
            </a:r>
            <a:r>
              <a:rPr b="1" lang="tr-TR"/>
              <a:t> :</a:t>
            </a:r>
            <a:r>
              <a:rPr lang="tr-TR"/>
              <a:t> ‘</a:t>
            </a:r>
            <a:r>
              <a:rPr lang="tr-TR">
                <a:highlight>
                  <a:srgbClr val="EFEFEF"/>
                </a:highlight>
                <a:latin typeface="Consolas"/>
                <a:ea typeface="Consolas"/>
                <a:cs typeface="Consolas"/>
                <a:sym typeface="Consolas"/>
              </a:rPr>
              <a:t>the list of mathematics exam scores</a:t>
            </a:r>
            <a:r>
              <a:rPr lang="tr-TR"/>
              <a:t>’ .</a:t>
            </a:r>
            <a:endParaRPr/>
          </a:p>
          <a:p>
            <a:pPr indent="-317500" lvl="0" marL="457200" rtl="0" algn="l">
              <a:spcBef>
                <a:spcPts val="0"/>
              </a:spcBef>
              <a:spcAft>
                <a:spcPts val="0"/>
              </a:spcAft>
              <a:buSzPts val="1400"/>
              <a:buChar char="-"/>
            </a:pPr>
            <a:r>
              <a:rPr lang="tr-TR"/>
              <a:t>good samples :</a:t>
            </a:r>
            <a:endParaRPr/>
          </a:p>
          <a:p>
            <a:pPr indent="-317500" lvl="1" marL="914400" rtl="0" algn="l">
              <a:spcBef>
                <a:spcPts val="0"/>
              </a:spcBef>
              <a:spcAft>
                <a:spcPts val="0"/>
              </a:spcAft>
              <a:buSzPts val="1400"/>
              <a:buFont typeface="Consolas"/>
              <a:buChar char="-"/>
            </a:pPr>
            <a:r>
              <a:rPr lang="tr-TR">
                <a:latin typeface="Consolas"/>
                <a:ea typeface="Consolas"/>
                <a:cs typeface="Consolas"/>
                <a:sym typeface="Consolas"/>
              </a:rPr>
              <a:t>math_score = [77, 67, 88]</a:t>
            </a:r>
            <a:endParaRPr>
              <a:latin typeface="Consolas"/>
              <a:ea typeface="Consolas"/>
              <a:cs typeface="Consolas"/>
              <a:sym typeface="Consolas"/>
            </a:endParaRPr>
          </a:p>
          <a:p>
            <a:pPr indent="-317500" lvl="1" marL="914400" rtl="0" algn="l">
              <a:spcBef>
                <a:spcPts val="0"/>
              </a:spcBef>
              <a:spcAft>
                <a:spcPts val="0"/>
              </a:spcAft>
              <a:buSzPts val="1400"/>
              <a:buFont typeface="Consolas"/>
              <a:buChar char="-"/>
            </a:pPr>
            <a:r>
              <a:rPr lang="tr-TR">
                <a:latin typeface="Consolas"/>
                <a:ea typeface="Consolas"/>
                <a:cs typeface="Consolas"/>
                <a:sym typeface="Consolas"/>
              </a:rPr>
              <a:t>score_math = [77, 67, 88]</a:t>
            </a:r>
            <a:endParaRPr>
              <a:latin typeface="Consolas"/>
              <a:ea typeface="Consolas"/>
              <a:cs typeface="Consolas"/>
              <a:sym typeface="Consolas"/>
            </a:endParaRPr>
          </a:p>
          <a:p>
            <a:pPr indent="0" lvl="0" marL="914400" rtl="0" algn="l">
              <a:spcBef>
                <a:spcPts val="0"/>
              </a:spcBef>
              <a:spcAft>
                <a:spcPts val="0"/>
              </a:spcAft>
              <a:buNone/>
            </a:pPr>
            <a:r>
              <a:t/>
            </a:r>
            <a:endParaRPr>
              <a:latin typeface="Consolas"/>
              <a:ea typeface="Consolas"/>
              <a:cs typeface="Consolas"/>
              <a:sym typeface="Consolas"/>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718fa13aa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718fa13aab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Let’s start with some reviews</a:t>
            </a:r>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dd065d813e_0_3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dd065d813e_0_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just">
              <a:lnSpc>
                <a:spcPct val="110000"/>
              </a:lnSpc>
              <a:spcBef>
                <a:spcPts val="600"/>
              </a:spcBef>
              <a:spcAft>
                <a:spcPts val="0"/>
              </a:spcAft>
              <a:buClr>
                <a:srgbClr val="434343"/>
              </a:buClr>
              <a:buSzPts val="1400"/>
              <a:buFont typeface="Raleway"/>
              <a:buChar char="▸"/>
            </a:pPr>
            <a:r>
              <a:rPr lang="tr-TR" sz="1400">
                <a:solidFill>
                  <a:srgbClr val="434343"/>
                </a:solidFill>
                <a:latin typeface="Montserrat"/>
                <a:ea typeface="Montserrat"/>
                <a:cs typeface="Montserrat"/>
                <a:sym typeface="Montserrat"/>
              </a:rPr>
              <a:t>so, Let’s take a quick look at the definition of variables </a:t>
            </a:r>
            <a:endParaRPr sz="1400">
              <a:solidFill>
                <a:srgbClr val="434343"/>
              </a:solidFill>
              <a:latin typeface="Montserrat"/>
              <a:ea typeface="Montserrat"/>
              <a:cs typeface="Montserrat"/>
              <a:sym typeface="Montserrat"/>
            </a:endParaRPr>
          </a:p>
          <a:p>
            <a:pPr indent="-317500" lvl="0" marL="457200" rtl="0" algn="just">
              <a:lnSpc>
                <a:spcPct val="110000"/>
              </a:lnSpc>
              <a:spcBef>
                <a:spcPts val="600"/>
              </a:spcBef>
              <a:spcAft>
                <a:spcPts val="0"/>
              </a:spcAft>
              <a:buClr>
                <a:srgbClr val="434343"/>
              </a:buClr>
              <a:buSzPts val="1400"/>
              <a:buFont typeface="Raleway"/>
              <a:buChar char="▸"/>
            </a:pPr>
            <a:r>
              <a:rPr lang="tr-TR" sz="1400">
                <a:solidFill>
                  <a:srgbClr val="434343"/>
                </a:solidFill>
                <a:latin typeface="Montserrat"/>
                <a:ea typeface="Montserrat"/>
                <a:cs typeface="Montserrat"/>
                <a:sym typeface="Montserrat"/>
              </a:rPr>
              <a:t>Variable is a location in the memory designated where a value can be stored and accessed later. Imagine a box where you store something. That's a variable.</a:t>
            </a:r>
            <a:endParaRPr sz="5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dd065d813e_0_3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dd065d813e_0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0000"/>
              </a:lnSpc>
              <a:spcBef>
                <a:spcPts val="600"/>
              </a:spcBef>
              <a:spcAft>
                <a:spcPts val="0"/>
              </a:spcAft>
              <a:buClr>
                <a:srgbClr val="00B5DD"/>
              </a:buClr>
              <a:buSzPts val="1800"/>
              <a:buFont typeface="Barlow Light"/>
              <a:buNone/>
            </a:pPr>
            <a:r>
              <a:rPr lang="tr-TR" sz="1400">
                <a:solidFill>
                  <a:srgbClr val="0B5394"/>
                </a:solidFill>
                <a:latin typeface="Montserrat"/>
                <a:ea typeface="Montserrat"/>
                <a:cs typeface="Montserrat"/>
                <a:sym typeface="Montserrat"/>
              </a:rPr>
              <a:t>Creating a variable is very simple in Python. </a:t>
            </a:r>
            <a:endParaRPr sz="1400">
              <a:solidFill>
                <a:srgbClr val="0B5394"/>
              </a:solidFill>
              <a:latin typeface="Montserrat"/>
              <a:ea typeface="Montserrat"/>
              <a:cs typeface="Montserrat"/>
              <a:sym typeface="Montserrat"/>
            </a:endParaRPr>
          </a:p>
          <a:p>
            <a:pPr indent="0" lvl="0" marL="0" rtl="0" algn="just">
              <a:lnSpc>
                <a:spcPct val="110000"/>
              </a:lnSpc>
              <a:spcBef>
                <a:spcPts val="600"/>
              </a:spcBef>
              <a:spcAft>
                <a:spcPts val="0"/>
              </a:spcAft>
              <a:buClr>
                <a:srgbClr val="00B5DD"/>
              </a:buClr>
              <a:buSzPts val="1800"/>
              <a:buFont typeface="Barlow Light"/>
              <a:buNone/>
            </a:pPr>
            <a:r>
              <a:rPr lang="tr-TR" sz="1400">
                <a:solidFill>
                  <a:srgbClr val="0B5394"/>
                </a:solidFill>
                <a:latin typeface="Montserrat"/>
                <a:ea typeface="Montserrat"/>
                <a:cs typeface="Montserrat"/>
                <a:sym typeface="Montserrat"/>
              </a:rPr>
              <a:t>All you need to do is specify the variable name and then assign a value to it using</a:t>
            </a:r>
            <a:endParaRPr sz="8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variable name </a:t>
            </a:r>
            <a:r>
              <a:rPr lang="tr-TR" sz="1400">
                <a:solidFill>
                  <a:srgbClr val="FF0000"/>
                </a:solidFill>
                <a:latin typeface="Consolas"/>
                <a:ea typeface="Consolas"/>
                <a:cs typeface="Consolas"/>
                <a:sym typeface="Consolas"/>
              </a:rPr>
              <a:t>=</a:t>
            </a:r>
            <a:r>
              <a:rPr lang="tr-TR" sz="1400">
                <a:solidFill>
                  <a:srgbClr val="434343"/>
                </a:solidFill>
                <a:latin typeface="Consolas"/>
                <a:ea typeface="Consolas"/>
                <a:cs typeface="Consolas"/>
                <a:sym typeface="Consolas"/>
              </a:rPr>
              <a:t> value</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planet = </a:t>
            </a:r>
            <a:r>
              <a:rPr lang="tr-TR" sz="1400">
                <a:solidFill>
                  <a:srgbClr val="FF0000"/>
                </a:solidFill>
                <a:latin typeface="Consolas"/>
                <a:ea typeface="Consolas"/>
                <a:cs typeface="Consolas"/>
                <a:sym typeface="Consolas"/>
              </a:rPr>
              <a:t>'Saturn'</a:t>
            </a:r>
            <a:endParaRPr sz="1400">
              <a:solidFill>
                <a:srgbClr val="FF0000"/>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price = 140</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pi_number = 3.14</a:t>
            </a: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dd065d813e_0_3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dd065d813e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yess, we have an interactive practice on peardeck. by the way, let me explain something here. please listen to me carefully. my friend, when you see “try to guess or figure out in your mind” label or something like that then you should figure out the output in your mind. Do not use any idle, playground or jupyter etc. Believe me, you will strengthen your IT Part of your brain with This way. It allows you to think as python. when doing this you read the code line by line, calculate and extract some logic, some expressions etc. it is very important for your learning of the python and the logic of codes. ok. then you have a minute</a:t>
            </a:r>
            <a:endParaRPr sz="1400"/>
          </a:p>
          <a:p>
            <a:pPr indent="0" lvl="0" marL="0" rtl="0" algn="l">
              <a:lnSpc>
                <a:spcPct val="100000"/>
              </a:lnSpc>
              <a:spcBef>
                <a:spcPts val="0"/>
              </a:spcBef>
              <a:spcAft>
                <a:spcPts val="0"/>
              </a:spcAft>
              <a:buSzPts val="1400"/>
              <a:buNone/>
            </a:pPr>
            <a:r>
              <a:t/>
            </a:r>
            <a:endParaRPr sz="1400"/>
          </a:p>
          <a:p>
            <a:pPr indent="0" lvl="0" marL="0" rtl="0" algn="l">
              <a:lnSpc>
                <a:spcPct val="110000"/>
              </a:lnSpc>
              <a:spcBef>
                <a:spcPts val="600"/>
              </a:spcBef>
              <a:spcAft>
                <a:spcPts val="0"/>
              </a:spcAft>
              <a:buClr>
                <a:srgbClr val="00B5DD"/>
              </a:buClr>
              <a:buSzPts val="1800"/>
              <a:buFont typeface="Barlow Light"/>
              <a:buNone/>
            </a:pPr>
            <a:r>
              <a:rPr lang="tr-TR" sz="1400">
                <a:solidFill>
                  <a:srgbClr val="0B5394"/>
                </a:solidFill>
                <a:latin typeface="Consolas"/>
                <a:ea typeface="Consolas"/>
                <a:cs typeface="Consolas"/>
                <a:sym typeface="Consolas"/>
              </a:rPr>
              <a:t> </a:t>
            </a:r>
            <a:r>
              <a:rPr lang="tr-TR" sz="1400">
                <a:solidFill>
                  <a:srgbClr val="434343"/>
                </a:solidFill>
                <a:latin typeface="Consolas"/>
                <a:ea typeface="Consolas"/>
                <a:cs typeface="Consolas"/>
                <a:sym typeface="Consolas"/>
              </a:rPr>
              <a:t>my_age = 33</a:t>
            </a:r>
            <a:endParaRPr sz="1400">
              <a:solidFill>
                <a:srgbClr val="434343"/>
              </a:solidFill>
              <a:latin typeface="Consolas"/>
              <a:ea typeface="Consolas"/>
              <a:cs typeface="Consolas"/>
              <a:sym typeface="Consolas"/>
            </a:endParaRPr>
          </a:p>
          <a:p>
            <a:pPr indent="0" lvl="0" marL="0" rtl="0" algn="l">
              <a:lnSpc>
                <a:spcPct val="110000"/>
              </a:lnSpc>
              <a:spcBef>
                <a:spcPts val="600"/>
              </a:spcBef>
              <a:spcAft>
                <a:spcPts val="0"/>
              </a:spcAft>
              <a:buClr>
                <a:srgbClr val="00B5DD"/>
              </a:buClr>
              <a:buSzPts val="1800"/>
              <a:buFont typeface="Barlow Light"/>
              <a:buNone/>
            </a:pPr>
            <a:r>
              <a:rPr lang="tr-TR" sz="1400">
                <a:solidFill>
                  <a:srgbClr val="434343"/>
                </a:solidFill>
                <a:latin typeface="Consolas"/>
                <a:ea typeface="Consolas"/>
                <a:cs typeface="Consolas"/>
                <a:sym typeface="Consolas"/>
              </a:rPr>
              <a:t> your_age = 30</a:t>
            </a:r>
            <a:endParaRPr sz="1400">
              <a:solidFill>
                <a:srgbClr val="434343"/>
              </a:solidFill>
              <a:latin typeface="Consolas"/>
              <a:ea typeface="Consolas"/>
              <a:cs typeface="Consolas"/>
              <a:sym typeface="Consolas"/>
            </a:endParaRPr>
          </a:p>
          <a:p>
            <a:pPr indent="0" lvl="0" marL="0" rtl="0" algn="l">
              <a:lnSpc>
                <a:spcPct val="110000"/>
              </a:lnSpc>
              <a:spcBef>
                <a:spcPts val="600"/>
              </a:spcBef>
              <a:spcAft>
                <a:spcPts val="0"/>
              </a:spcAft>
              <a:buClr>
                <a:srgbClr val="00B5DD"/>
              </a:buClr>
              <a:buSzPts val="1800"/>
              <a:buFont typeface="Barlow Light"/>
              <a:buNone/>
            </a:pPr>
            <a:r>
              <a:rPr lang="tr-TR" sz="1400">
                <a:solidFill>
                  <a:srgbClr val="434343"/>
                </a:solidFill>
                <a:latin typeface="Consolas"/>
                <a:ea typeface="Consolas"/>
                <a:cs typeface="Consolas"/>
                <a:sym typeface="Consolas"/>
              </a:rPr>
              <a:t> my_age = your_age</a:t>
            </a:r>
            <a:endParaRPr sz="1400">
              <a:solidFill>
                <a:srgbClr val="434343"/>
              </a:solidFill>
              <a:latin typeface="Consolas"/>
              <a:ea typeface="Consolas"/>
              <a:cs typeface="Consolas"/>
              <a:sym typeface="Consolas"/>
            </a:endParaRPr>
          </a:p>
          <a:p>
            <a:pPr indent="0" lvl="0" marL="0" rtl="0" algn="l">
              <a:lnSpc>
                <a:spcPct val="110000"/>
              </a:lnSpc>
              <a:spcBef>
                <a:spcPts val="600"/>
              </a:spcBef>
              <a:spcAft>
                <a:spcPts val="0"/>
              </a:spcAft>
              <a:buClr>
                <a:srgbClr val="00B5DD"/>
              </a:buClr>
              <a:buSzPts val="1800"/>
              <a:buFont typeface="Barlow Light"/>
              <a:buNone/>
            </a:pPr>
            <a:r>
              <a:rPr lang="tr-TR" sz="1400">
                <a:solidFill>
                  <a:srgbClr val="0B5394"/>
                </a:solidFill>
                <a:latin typeface="Consolas"/>
                <a:ea typeface="Consolas"/>
                <a:cs typeface="Consolas"/>
                <a:sym typeface="Consolas"/>
              </a:rPr>
              <a:t> </a:t>
            </a:r>
            <a:r>
              <a:rPr lang="tr-TR" sz="1400">
                <a:solidFill>
                  <a:srgbClr val="0000FF"/>
                </a:solidFill>
                <a:latin typeface="Consolas"/>
                <a:ea typeface="Consolas"/>
                <a:cs typeface="Consolas"/>
                <a:sym typeface="Consolas"/>
              </a:rPr>
              <a:t>print</a:t>
            </a:r>
            <a:r>
              <a:rPr lang="tr-TR" sz="1400">
                <a:solidFill>
                  <a:srgbClr val="0B5394"/>
                </a:solidFill>
                <a:latin typeface="Consolas"/>
                <a:ea typeface="Consolas"/>
                <a:cs typeface="Consolas"/>
                <a:sym typeface="Consolas"/>
              </a:rPr>
              <a:t>(my_age)</a:t>
            </a:r>
            <a:endParaRPr sz="1400">
              <a:solidFill>
                <a:srgbClr val="0B5394"/>
              </a:solidFill>
              <a:latin typeface="Consolas"/>
              <a:ea typeface="Consolas"/>
              <a:cs typeface="Consolas"/>
              <a:sym typeface="Consolas"/>
            </a:endParaRPr>
          </a:p>
          <a:p>
            <a:pPr indent="0" lvl="0" marL="0" rtl="0" algn="l">
              <a:lnSpc>
                <a:spcPct val="110000"/>
              </a:lnSpc>
              <a:spcBef>
                <a:spcPts val="600"/>
              </a:spcBef>
              <a:spcAft>
                <a:spcPts val="0"/>
              </a:spcAft>
              <a:buClr>
                <a:srgbClr val="00B5DD"/>
              </a:buClr>
              <a:buSzPts val="1800"/>
              <a:buFont typeface="Barlow Light"/>
              <a:buNone/>
            </a:pPr>
            <a:r>
              <a:t/>
            </a:r>
            <a:endParaRPr sz="2000">
              <a:solidFill>
                <a:srgbClr val="0B5394"/>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dd065d813e_0_3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dd065d813e_0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yess, we have an interactive practice on peardeck. by the way, let me explain something here. please listen to me carefully. my friend, when you see “try to guess or figure out in your mind” label or something like that then you should figure out the output in your mind. Do not use any idle, playground or jupyter etc. Believe me, you will strengthen your IT Part of your brain with This way. It allows you to think as python. when doing this you read the code line by line, calculate and extract some logic, some expressions etc. it is very important for your learning of the python and the logic of codes. ok. then you have a minute</a:t>
            </a:r>
            <a:endParaRPr sz="1400"/>
          </a:p>
          <a:p>
            <a:pPr indent="0" lvl="0" marL="0" rtl="0" algn="l">
              <a:lnSpc>
                <a:spcPct val="110000"/>
              </a:lnSpc>
              <a:spcBef>
                <a:spcPts val="600"/>
              </a:spcBef>
              <a:spcAft>
                <a:spcPts val="0"/>
              </a:spcAft>
              <a:buClr>
                <a:srgbClr val="00B5DD"/>
              </a:buClr>
              <a:buSzPts val="1800"/>
              <a:buFont typeface="Barlow Light"/>
              <a:buNone/>
            </a:pPr>
            <a:r>
              <a:t/>
            </a:r>
            <a:endParaRPr sz="2000">
              <a:solidFill>
                <a:srgbClr val="0B5394"/>
              </a:solidFill>
              <a:latin typeface="Consolas"/>
              <a:ea typeface="Consolas"/>
              <a:cs typeface="Consolas"/>
              <a:sym typeface="Consolas"/>
            </a:endParaRPr>
          </a:p>
          <a:p>
            <a:pPr indent="0" lvl="0" marL="0" rtl="0" algn="l">
              <a:lnSpc>
                <a:spcPct val="110000"/>
              </a:lnSpc>
              <a:spcBef>
                <a:spcPts val="600"/>
              </a:spcBef>
              <a:spcAft>
                <a:spcPts val="0"/>
              </a:spcAft>
              <a:buClr>
                <a:srgbClr val="00B5DD"/>
              </a:buClr>
              <a:buSzPts val="1800"/>
              <a:buFont typeface="Barlow Light"/>
              <a:buNone/>
            </a:pPr>
            <a:r>
              <a:rPr lang="tr-TR" sz="1400">
                <a:solidFill>
                  <a:srgbClr val="0B5394"/>
                </a:solidFill>
                <a:latin typeface="Consolas"/>
                <a:ea typeface="Consolas"/>
                <a:cs typeface="Consolas"/>
                <a:sym typeface="Consolas"/>
              </a:rPr>
              <a:t> </a:t>
            </a:r>
            <a:r>
              <a:rPr lang="tr-TR" sz="1400">
                <a:solidFill>
                  <a:srgbClr val="434343"/>
                </a:solidFill>
                <a:latin typeface="Consolas"/>
                <a:ea typeface="Consolas"/>
                <a:cs typeface="Consolas"/>
                <a:sym typeface="Consolas"/>
              </a:rPr>
              <a:t>my_age = 33</a:t>
            </a:r>
            <a:endParaRPr sz="1400">
              <a:solidFill>
                <a:srgbClr val="434343"/>
              </a:solidFill>
              <a:latin typeface="Consolas"/>
              <a:ea typeface="Consolas"/>
              <a:cs typeface="Consolas"/>
              <a:sym typeface="Consolas"/>
            </a:endParaRPr>
          </a:p>
          <a:p>
            <a:pPr indent="0" lvl="0" marL="0" rtl="0" algn="l">
              <a:lnSpc>
                <a:spcPct val="110000"/>
              </a:lnSpc>
              <a:spcBef>
                <a:spcPts val="600"/>
              </a:spcBef>
              <a:spcAft>
                <a:spcPts val="0"/>
              </a:spcAft>
              <a:buClr>
                <a:srgbClr val="00B5DD"/>
              </a:buClr>
              <a:buSzPts val="1800"/>
              <a:buFont typeface="Barlow Light"/>
              <a:buNone/>
            </a:pPr>
            <a:r>
              <a:rPr lang="tr-TR" sz="1400">
                <a:solidFill>
                  <a:srgbClr val="434343"/>
                </a:solidFill>
                <a:latin typeface="Consolas"/>
                <a:ea typeface="Consolas"/>
                <a:cs typeface="Consolas"/>
                <a:sym typeface="Consolas"/>
              </a:rPr>
              <a:t> your_age = 30</a:t>
            </a:r>
            <a:endParaRPr sz="1400">
              <a:solidFill>
                <a:srgbClr val="434343"/>
              </a:solidFill>
              <a:latin typeface="Consolas"/>
              <a:ea typeface="Consolas"/>
              <a:cs typeface="Consolas"/>
              <a:sym typeface="Consolas"/>
            </a:endParaRPr>
          </a:p>
          <a:p>
            <a:pPr indent="0" lvl="0" marL="0" rtl="0" algn="l">
              <a:lnSpc>
                <a:spcPct val="110000"/>
              </a:lnSpc>
              <a:spcBef>
                <a:spcPts val="600"/>
              </a:spcBef>
              <a:spcAft>
                <a:spcPts val="0"/>
              </a:spcAft>
              <a:buClr>
                <a:srgbClr val="00B5DD"/>
              </a:buClr>
              <a:buSzPts val="1800"/>
              <a:buFont typeface="Barlow Light"/>
              <a:buNone/>
            </a:pPr>
            <a:r>
              <a:rPr lang="tr-TR" sz="1400">
                <a:solidFill>
                  <a:srgbClr val="434343"/>
                </a:solidFill>
                <a:latin typeface="Consolas"/>
                <a:ea typeface="Consolas"/>
                <a:cs typeface="Consolas"/>
                <a:sym typeface="Consolas"/>
              </a:rPr>
              <a:t> my_age = your_age</a:t>
            </a:r>
            <a:endParaRPr sz="1400">
              <a:solidFill>
                <a:srgbClr val="434343"/>
              </a:solidFill>
              <a:latin typeface="Consolas"/>
              <a:ea typeface="Consolas"/>
              <a:cs typeface="Consolas"/>
              <a:sym typeface="Consolas"/>
            </a:endParaRPr>
          </a:p>
          <a:p>
            <a:pPr indent="0" lvl="0" marL="0" rtl="0" algn="l">
              <a:lnSpc>
                <a:spcPct val="110000"/>
              </a:lnSpc>
              <a:spcBef>
                <a:spcPts val="600"/>
              </a:spcBef>
              <a:spcAft>
                <a:spcPts val="0"/>
              </a:spcAft>
              <a:buClr>
                <a:srgbClr val="00B5DD"/>
              </a:buClr>
              <a:buSzPts val="1800"/>
              <a:buFont typeface="Barlow Light"/>
              <a:buNone/>
            </a:pPr>
            <a:r>
              <a:rPr lang="tr-TR" sz="1400">
                <a:solidFill>
                  <a:srgbClr val="0B5394"/>
                </a:solidFill>
                <a:latin typeface="Consolas"/>
                <a:ea typeface="Consolas"/>
                <a:cs typeface="Consolas"/>
                <a:sym typeface="Consolas"/>
              </a:rPr>
              <a:t> </a:t>
            </a:r>
            <a:r>
              <a:rPr lang="tr-TR" sz="1400">
                <a:solidFill>
                  <a:srgbClr val="0000FF"/>
                </a:solidFill>
                <a:latin typeface="Consolas"/>
                <a:ea typeface="Consolas"/>
                <a:cs typeface="Consolas"/>
                <a:sym typeface="Consolas"/>
              </a:rPr>
              <a:t>print</a:t>
            </a:r>
            <a:r>
              <a:rPr lang="tr-TR" sz="1400">
                <a:solidFill>
                  <a:srgbClr val="0B5394"/>
                </a:solidFill>
                <a:latin typeface="Consolas"/>
                <a:ea typeface="Consolas"/>
                <a:cs typeface="Consolas"/>
                <a:sym typeface="Consolas"/>
              </a:rPr>
              <a:t>(my_age)</a:t>
            </a:r>
            <a:endParaRPr sz="1400">
              <a:solidFill>
                <a:srgbClr val="0B5394"/>
              </a:solidFill>
              <a:latin typeface="Consolas"/>
              <a:ea typeface="Consolas"/>
              <a:cs typeface="Consolas"/>
              <a:sym typeface="Consolas"/>
            </a:endParaRPr>
          </a:p>
          <a:p>
            <a:pPr indent="0" lvl="0" marL="0" rtl="0" algn="l">
              <a:lnSpc>
                <a:spcPct val="110000"/>
              </a:lnSpc>
              <a:spcBef>
                <a:spcPts val="600"/>
              </a:spcBef>
              <a:spcAft>
                <a:spcPts val="0"/>
              </a:spcAft>
              <a:buClr>
                <a:srgbClr val="00B5DD"/>
              </a:buClr>
              <a:buSzPts val="1800"/>
              <a:buFont typeface="Barlow Light"/>
              <a:buNone/>
            </a:pPr>
            <a:r>
              <a:t/>
            </a:r>
            <a:endParaRPr sz="1400">
              <a:solidFill>
                <a:srgbClr val="0B5394"/>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718fa13aab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718fa13aab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I wanna see your responses on pear-deck my </a:t>
            </a:r>
            <a:r>
              <a:rPr lang="tr-TR" sz="1400"/>
              <a:t>friends</a:t>
            </a:r>
            <a:r>
              <a:rPr lang="tr-TR" sz="1400"/>
              <a:t>.</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x = y = z = </a:t>
            </a:r>
            <a:r>
              <a:rPr lang="tr-TR" sz="1400">
                <a:solidFill>
                  <a:srgbClr val="FF0000"/>
                </a:solidFill>
                <a:latin typeface="Consolas"/>
                <a:ea typeface="Consolas"/>
                <a:cs typeface="Consolas"/>
                <a:sym typeface="Consolas"/>
              </a:rPr>
              <a:t>"same"</a:t>
            </a:r>
            <a:endParaRPr sz="1400">
              <a:solidFill>
                <a:srgbClr val="FF000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(x)</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(y)</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(z)</a:t>
            </a:r>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718fa13aab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718fa13aab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yes you see that all three variables give the same output. You may think that the assignment process starts from the far right and continues to the left. the variable z takes the string value of word same and then variable y takes the value of z and then the variable x takes the value of y. it happens in this order. this is an imaginary sequence. the python acts something like that in terms of assignment a value.</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718fa13aa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718fa13aa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solidFill>
                <a:schemeClr val="dk1"/>
              </a:solidFill>
            </a:endParaRPr>
          </a:p>
          <a:p>
            <a:pPr indent="0" lvl="0" marL="0" rtl="0" algn="l">
              <a:spcBef>
                <a:spcPts val="0"/>
              </a:spcBef>
              <a:spcAft>
                <a:spcPts val="0"/>
              </a:spcAft>
              <a:buClr>
                <a:srgbClr val="000000"/>
              </a:buClr>
              <a:buSzPts val="1100"/>
              <a:buFont typeface="Arial"/>
              <a:buNone/>
            </a:pPr>
            <a:r>
              <a:t/>
            </a:r>
            <a:endParaRPr sz="1400">
              <a:solidFill>
                <a:schemeClr val="dk1"/>
              </a:solidFill>
            </a:endParaRPr>
          </a:p>
          <a:p>
            <a:pPr indent="0" lvl="0" marL="0" rtl="0" algn="l">
              <a:spcBef>
                <a:spcPts val="0"/>
              </a:spcBef>
              <a:spcAft>
                <a:spcPts val="0"/>
              </a:spcAft>
              <a:buClr>
                <a:srgbClr val="000000"/>
              </a:buClr>
              <a:buSzPts val="1100"/>
              <a:buFont typeface="Arial"/>
              <a:buNone/>
            </a:pPr>
            <a:r>
              <a:rPr lang="tr-TR" sz="1400">
                <a:solidFill>
                  <a:schemeClr val="dk1"/>
                </a:solidFill>
              </a:rPr>
              <a:t>so. in this interactive question. i want you to assign some values just we did now. I want you to write down three lines of codes ok? You should assign the correct number of days to the correct month in three lines. then as a last line i mean as a fourth line print the </a:t>
            </a:r>
            <a:r>
              <a:rPr lang="tr-TR" sz="1400">
                <a:solidFill>
                  <a:schemeClr val="dk1"/>
                </a:solidFill>
              </a:rPr>
              <a:t>twelve</a:t>
            </a:r>
            <a:r>
              <a:rPr lang="tr-TR" sz="1400">
                <a:solidFill>
                  <a:schemeClr val="dk1"/>
                </a:solidFill>
              </a:rPr>
              <a:t> months in order. How we do that in four lines totally including printing line. what you just gonna do is assign the value to the variables. the variables are the name of the months and the values are the number of days of that month.</a:t>
            </a:r>
            <a:endParaRPr sz="14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718fa13aab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718fa13aab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the months that last 31 days are….</a:t>
            </a:r>
            <a:endParaRPr sz="1400"/>
          </a:p>
          <a:p>
            <a:pPr indent="0" lvl="0" marL="0" rtl="0" algn="l">
              <a:lnSpc>
                <a:spcPct val="100000"/>
              </a:lnSpc>
              <a:spcBef>
                <a:spcPts val="0"/>
              </a:spcBef>
              <a:spcAft>
                <a:spcPts val="0"/>
              </a:spcAft>
              <a:buSzPts val="1400"/>
              <a:buNone/>
            </a:pPr>
            <a:r>
              <a:rPr lang="tr-TR" sz="1400"/>
              <a:t>the months that last 30 days are…</a:t>
            </a:r>
            <a:endParaRPr sz="1400"/>
          </a:p>
          <a:p>
            <a:pPr indent="0" lvl="0" marL="0" rtl="0" algn="l">
              <a:lnSpc>
                <a:spcPct val="100000"/>
              </a:lnSpc>
              <a:spcBef>
                <a:spcPts val="0"/>
              </a:spcBef>
              <a:spcAft>
                <a:spcPts val="0"/>
              </a:spcAft>
              <a:buSzPts val="1400"/>
              <a:buNone/>
            </a:pPr>
            <a:r>
              <a:rPr lang="tr-TR" sz="1400"/>
              <a:t>and only february lasts 28 days</a:t>
            </a:r>
            <a:endParaRPr sz="1400"/>
          </a:p>
          <a:p>
            <a:pPr indent="0" lvl="0" marL="0" rtl="0" algn="l">
              <a:lnSpc>
                <a:spcPct val="100000"/>
              </a:lnSpc>
              <a:spcBef>
                <a:spcPts val="0"/>
              </a:spcBef>
              <a:spcAft>
                <a:spcPts val="0"/>
              </a:spcAft>
              <a:buSzPts val="1400"/>
              <a:buNone/>
            </a:pPr>
            <a:r>
              <a:rPr lang="tr-TR" sz="1400"/>
              <a:t>as you can see here that we have only three lines of codes except print statement. what i am trying to say is that you can assign a value to the multiple variables at the same time in a same line. the point that i want you to learn is that point in this question. so if it is clear let’s take a look at the next one.</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january = march = may = july = august = october = december = 31  </a:t>
            </a:r>
            <a:br>
              <a:rPr lang="tr-TR" sz="1400">
                <a:solidFill>
                  <a:schemeClr val="dk1"/>
                </a:solidFill>
                <a:latin typeface="Consolas"/>
                <a:ea typeface="Consolas"/>
                <a:cs typeface="Consolas"/>
                <a:sym typeface="Consolas"/>
              </a:rPr>
            </a:br>
            <a:r>
              <a:rPr lang="tr-TR" sz="1400">
                <a:solidFill>
                  <a:srgbClr val="38761D"/>
                </a:solidFill>
                <a:latin typeface="Consolas"/>
                <a:ea typeface="Consolas"/>
                <a:cs typeface="Consolas"/>
                <a:sym typeface="Consolas"/>
              </a:rPr>
              <a:t># multi assignments in a single line</a:t>
            </a:r>
            <a:br>
              <a:rPr lang="tr-TR" sz="1400">
                <a:solidFill>
                  <a:srgbClr val="38761D"/>
                </a:solidFill>
                <a:latin typeface="Consolas"/>
                <a:ea typeface="Consolas"/>
                <a:cs typeface="Consolas"/>
                <a:sym typeface="Consolas"/>
              </a:rPr>
            </a:br>
            <a:endParaRPr sz="1400">
              <a:solidFill>
                <a:srgbClr val="38761D"/>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april = june = september = november = 30</a:t>
            </a:r>
            <a:br>
              <a:rPr lang="tr-TR" sz="1400">
                <a:solidFill>
                  <a:schemeClr val="dk1"/>
                </a:solidFill>
                <a:latin typeface="Consolas"/>
                <a:ea typeface="Consolas"/>
                <a:cs typeface="Consolas"/>
                <a:sym typeface="Consolas"/>
              </a:rPr>
            </a:b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february = 28</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0000FF"/>
                </a:solidFill>
                <a:latin typeface="Consolas"/>
                <a:ea typeface="Consolas"/>
                <a:cs typeface="Consolas"/>
                <a:sym typeface="Consolas"/>
              </a:rPr>
              <a:t>print</a:t>
            </a:r>
            <a:r>
              <a:rPr lang="tr-TR" sz="1400">
                <a:solidFill>
                  <a:schemeClr val="dk1"/>
                </a:solidFill>
                <a:latin typeface="Consolas"/>
                <a:ea typeface="Consolas"/>
                <a:cs typeface="Consolas"/>
                <a:sym typeface="Consolas"/>
              </a:rPr>
              <a:t>(january, february, march, april, may, june, july, august, september, october, november, december)</a:t>
            </a:r>
            <a:endParaRPr sz="1400">
              <a:latin typeface="Consolas"/>
              <a:ea typeface="Consolas"/>
              <a:cs typeface="Consolas"/>
              <a:sym typeface="Consola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718fa13aa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718fa13aa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tr-TR" sz="1400">
                <a:solidFill>
                  <a:schemeClr val="dk1"/>
                </a:solidFill>
              </a:rPr>
              <a:t>in case we want to keep a variable in our program flow but we don’t know or we don’t have any value for it. then, </a:t>
            </a:r>
            <a:r>
              <a:rPr lang="tr-TR" sz="1400">
                <a:solidFill>
                  <a:schemeClr val="dk1"/>
                </a:solidFill>
              </a:rPr>
              <a:t>what do you think to solve this situation. What can we assign to Walter temporarily?</a:t>
            </a:r>
            <a:endParaRPr sz="1400">
              <a:solidFill>
                <a:schemeClr val="dk1"/>
              </a:solidFill>
            </a:endParaRPr>
          </a:p>
          <a:p>
            <a:pPr indent="0" lvl="0" marL="0" rtl="0" algn="l">
              <a:spcBef>
                <a:spcPts val="0"/>
              </a:spcBef>
              <a:spcAft>
                <a:spcPts val="0"/>
              </a:spcAft>
              <a:buClr>
                <a:srgbClr val="000000"/>
              </a:buClr>
              <a:buSzPts val="1100"/>
              <a:buFont typeface="Arial"/>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718fa13aab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g718fa13aab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it is how we do that. </a:t>
            </a:r>
            <a:r>
              <a:rPr lang="tr-TR" sz="1400">
                <a:solidFill>
                  <a:srgbClr val="434343"/>
                </a:solidFill>
              </a:rPr>
              <a:t>If we don’t know the value of a variable or if we do not want to assign any value to this variable at that time, then we can assign </a:t>
            </a:r>
            <a:r>
              <a:rPr lang="tr-TR" sz="1400">
                <a:solidFill>
                  <a:srgbClr val="434343"/>
                </a:solidFill>
                <a:highlight>
                  <a:srgbClr val="EFEFEF"/>
                </a:highlight>
              </a:rPr>
              <a:t>None</a:t>
            </a:r>
            <a:r>
              <a:rPr lang="tr-TR" sz="1400">
                <a:solidFill>
                  <a:srgbClr val="434343"/>
                </a:solidFill>
              </a:rPr>
              <a:t> to it. did i make myself clear?</a:t>
            </a:r>
            <a:endParaRPr sz="1400">
              <a:solidFill>
                <a:srgbClr val="0B5394"/>
              </a:solidFill>
            </a:endParaRPr>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thomas = 33</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marry = 28</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walter = </a:t>
            </a:r>
            <a:r>
              <a:rPr lang="tr-TR" sz="1400">
                <a:solidFill>
                  <a:srgbClr val="666666"/>
                </a:solidFill>
                <a:latin typeface="Consolas"/>
                <a:ea typeface="Consolas"/>
                <a:cs typeface="Consolas"/>
                <a:sym typeface="Consolas"/>
              </a:rPr>
              <a:t>None</a:t>
            </a:r>
            <a:endParaRPr sz="1400">
              <a:solidFill>
                <a:srgbClr val="666666"/>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isabella = 46</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718fa13aab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718fa13aab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just">
              <a:lnSpc>
                <a:spcPct val="110000"/>
              </a:lnSpc>
              <a:spcBef>
                <a:spcPts val="600"/>
              </a:spcBef>
              <a:spcAft>
                <a:spcPts val="0"/>
              </a:spcAft>
              <a:buClr>
                <a:srgbClr val="434343"/>
              </a:buClr>
              <a:buSzPts val="1500"/>
              <a:buFont typeface="Raleway"/>
              <a:buChar char="▸"/>
            </a:pPr>
            <a:r>
              <a:rPr lang="tr-TR" sz="1500">
                <a:solidFill>
                  <a:srgbClr val="434343"/>
                </a:solidFill>
                <a:latin typeface="Montserrat"/>
                <a:ea typeface="Montserrat"/>
                <a:cs typeface="Montserrat"/>
                <a:sym typeface="Montserrat"/>
              </a:rPr>
              <a:t>What I stated before is that : </a:t>
            </a:r>
            <a:r>
              <a:rPr lang="tr-TR" sz="1500">
                <a:solidFill>
                  <a:srgbClr val="434343"/>
                </a:solidFill>
                <a:latin typeface="Montserrat"/>
                <a:ea typeface="Montserrat"/>
                <a:cs typeface="Montserrat"/>
                <a:sym typeface="Montserrat"/>
              </a:rPr>
              <a:t>Variable is a location designated where a value can be stored and accessed later. this point is important. you store some value and then it is accessible later. Imagine a box where you store something. That's a variable. in a short description.</a:t>
            </a:r>
            <a:endParaRPr sz="6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718fa13aab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718fa13aab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 what is the output? what do you think?</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website = </a:t>
            </a:r>
            <a:r>
              <a:rPr lang="tr-TR" sz="1400">
                <a:solidFill>
                  <a:srgbClr val="FF0000"/>
                </a:solidFill>
                <a:latin typeface="Consolas"/>
                <a:ea typeface="Consolas"/>
                <a:cs typeface="Consolas"/>
                <a:sym typeface="Consolas"/>
              </a:rPr>
              <a:t>"apple.com"</a:t>
            </a:r>
            <a:endParaRPr sz="1400">
              <a:solidFill>
                <a:srgbClr val="FF000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(website)</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38761D"/>
                </a:solidFill>
                <a:latin typeface="Consolas"/>
                <a:ea typeface="Consolas"/>
                <a:cs typeface="Consolas"/>
                <a:sym typeface="Consolas"/>
              </a:rPr>
              <a:t># assigning a new variable to website</a:t>
            </a:r>
            <a:endParaRPr sz="1400">
              <a:solidFill>
                <a:srgbClr val="38761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website = </a:t>
            </a:r>
            <a:r>
              <a:rPr lang="tr-TR" sz="1400">
                <a:solidFill>
                  <a:srgbClr val="FF0000"/>
                </a:solidFill>
                <a:latin typeface="Consolas"/>
                <a:ea typeface="Consolas"/>
                <a:cs typeface="Consolas"/>
                <a:sym typeface="Consolas"/>
              </a:rPr>
              <a:t>"clarusway.com"</a:t>
            </a:r>
            <a:endParaRPr sz="1400">
              <a:solidFill>
                <a:srgbClr val="FF000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(website)</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t/>
            </a:r>
            <a:endParaRPr sz="2000">
              <a:solidFill>
                <a:srgbClr val="434343"/>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718fa13aab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g718fa13aab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As you can see from the printout there, we have first printed apple.com and then clarusway.com. python interpreter starts reading the syntaxes character by character from top to bottom. so first, the apple.com was assigned to the variable then in the next line, its value has changed into new value which is clarusway.com. the last one is updated one in terms of assignment of the values to the variables.</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website = </a:t>
            </a:r>
            <a:r>
              <a:rPr lang="tr-TR" sz="1400">
                <a:solidFill>
                  <a:srgbClr val="FF0000"/>
                </a:solidFill>
                <a:latin typeface="Consolas"/>
                <a:ea typeface="Consolas"/>
                <a:cs typeface="Consolas"/>
                <a:sym typeface="Consolas"/>
              </a:rPr>
              <a:t>"apple.com"</a:t>
            </a:r>
            <a:endParaRPr sz="1400">
              <a:solidFill>
                <a:srgbClr val="FF000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(website)</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38761D"/>
                </a:solidFill>
                <a:latin typeface="Consolas"/>
                <a:ea typeface="Consolas"/>
                <a:cs typeface="Consolas"/>
                <a:sym typeface="Consolas"/>
              </a:rPr>
              <a:t># assigning a new variable to website</a:t>
            </a:r>
            <a:endParaRPr sz="1400">
              <a:solidFill>
                <a:srgbClr val="38761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website = </a:t>
            </a:r>
            <a:r>
              <a:rPr lang="tr-TR" sz="1400">
                <a:solidFill>
                  <a:srgbClr val="FF0000"/>
                </a:solidFill>
                <a:latin typeface="Consolas"/>
                <a:ea typeface="Consolas"/>
                <a:cs typeface="Consolas"/>
                <a:sym typeface="Consolas"/>
              </a:rPr>
              <a:t>"clarusway.com"</a:t>
            </a:r>
            <a:endParaRPr sz="1400">
              <a:solidFill>
                <a:srgbClr val="FF000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(website)</a:t>
            </a:r>
            <a:endParaRPr sz="14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718fa13aab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g718fa13aab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and this is something </a:t>
            </a:r>
            <a:r>
              <a:rPr lang="tr-TR" sz="1400"/>
              <a:t>similar</a:t>
            </a:r>
            <a:r>
              <a:rPr lang="tr-TR" sz="1400"/>
              <a:t> to the previous ones.</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first_number = 100</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second_number = first_number</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(second_number)</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t/>
            </a:r>
            <a:endParaRPr sz="2000">
              <a:solidFill>
                <a:srgbClr val="434343"/>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718fa13aab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718fa13aab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yes again, the same logic works here. first number takes the value of 100. and in the next line, second number takes the value of first number. so, since the value of first number is 100, the value of second number is also 100.</a:t>
            </a:r>
            <a:endParaRPr sz="14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718fa13aab_0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718fa13aab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 what is the output?</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x = 15</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y = 33</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z = x</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x = y</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(x)</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(y)</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(z)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t/>
            </a:r>
            <a:endParaRPr sz="2000">
              <a:solidFill>
                <a:srgbClr val="434343"/>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718fa13aab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g718fa13aab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again the it is related to the assignment logic that we learned just now. so we should follow the order of the lines. yess as you see, what you gonna do is that  just follow the order of the lines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718fa13aab_0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718fa13aab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and here, there is something different from the previous ones. Yes, there are three things on the left of the equal sign and three things to the right. so what is the output? again via pear deck please</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a, b, c = 5, 3.2, </a:t>
            </a:r>
            <a:r>
              <a:rPr lang="tr-TR" sz="1400">
                <a:solidFill>
                  <a:srgbClr val="FF0000"/>
                </a:solidFill>
                <a:latin typeface="Consolas"/>
                <a:ea typeface="Consolas"/>
                <a:cs typeface="Consolas"/>
                <a:sym typeface="Consolas"/>
              </a:rPr>
              <a:t>"Hello"</a:t>
            </a:r>
            <a:endParaRPr sz="1400">
              <a:solidFill>
                <a:srgbClr val="FF000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(a)</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(b)</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(c)</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t/>
            </a:r>
            <a:endParaRPr sz="2000">
              <a:solidFill>
                <a:srgbClr val="434343"/>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718fa13aab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718fa13aab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we see that the python is so clever. how did that happen? all values and all variables match together regarding to their orders… we have variables here separated by commas and we have values here separated by commas as well. the first value goes to the first variable, the second value goes to the second variable and the third value goes to the third variable.. it happens in order.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718fa13aab_0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718fa13aab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let’s jump to the other example. </a:t>
            </a:r>
            <a:r>
              <a:rPr lang="tr-TR" sz="1400">
                <a:solidFill>
                  <a:srgbClr val="434343"/>
                </a:solidFill>
                <a:latin typeface="Montserrat"/>
                <a:ea typeface="Montserrat"/>
                <a:cs typeface="Montserrat"/>
                <a:sym typeface="Montserrat"/>
              </a:rPr>
              <a:t>Pay attention to the value of variables and how they change. </a:t>
            </a:r>
            <a:r>
              <a:rPr lang="tr-TR" sz="1400"/>
              <a:t>in this example you should focus on the order of assigning values to the variables. the last one is the updated one. that’s how it works. </a:t>
            </a:r>
            <a:endParaRPr sz="1400"/>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man = "andrew"</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color = "green"</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age = 32</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pi = 3.14</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color = </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yellow</a:t>
            </a:r>
            <a:r>
              <a:rPr lang="tr-TR" sz="1400">
                <a:solidFill>
                  <a:schemeClr val="dk1"/>
                </a:solidFill>
                <a:latin typeface="Consolas"/>
                <a:ea typeface="Consolas"/>
                <a:cs typeface="Consolas"/>
                <a:sym typeface="Consolas"/>
              </a:rPr>
              <a:t>"</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age = 31</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man = </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Aslan</a:t>
            </a:r>
            <a:r>
              <a:rPr lang="tr-TR" sz="1400">
                <a:solidFill>
                  <a:schemeClr val="dk1"/>
                </a:solidFill>
                <a:latin typeface="Consolas"/>
                <a:ea typeface="Consolas"/>
                <a:cs typeface="Consolas"/>
                <a:sym typeface="Consolas"/>
              </a:rPr>
              <a:t>"</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print(man, age, color)</a:t>
            </a:r>
            <a:endParaRPr sz="1400">
              <a:latin typeface="Consolas"/>
              <a:ea typeface="Consolas"/>
              <a:cs typeface="Consolas"/>
              <a:sym typeface="Consola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6f548e11f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g16f548e11f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solidFill>
                  <a:srgbClr val="3A3F50"/>
                </a:solidFill>
              </a:rPr>
              <a:t>Hello again my friends. </a:t>
            </a:r>
            <a:r>
              <a:rPr lang="tr-TR" sz="1400"/>
              <a:t>how are you doing today.</a:t>
            </a:r>
            <a:endParaRPr sz="1400"/>
          </a:p>
          <a:p>
            <a:pPr indent="0" lvl="0" marL="0" rtl="0" algn="l">
              <a:lnSpc>
                <a:spcPct val="100000"/>
              </a:lnSpc>
              <a:spcBef>
                <a:spcPts val="0"/>
              </a:spcBef>
              <a:spcAft>
                <a:spcPts val="0"/>
              </a:spcAft>
              <a:buSzPts val="1400"/>
              <a:buNone/>
            </a:pPr>
            <a:r>
              <a:rPr lang="tr-TR" sz="1400"/>
              <a:t>how is your course going. are you happy with us. </a:t>
            </a:r>
            <a:endParaRPr sz="1400"/>
          </a:p>
          <a:p>
            <a:pPr indent="0" lvl="0" marL="0" rtl="0" algn="l">
              <a:spcBef>
                <a:spcPts val="0"/>
              </a:spcBef>
              <a:spcAft>
                <a:spcPts val="0"/>
              </a:spcAft>
              <a:buClr>
                <a:schemeClr val="dk1"/>
              </a:buClr>
              <a:buSzPts val="1400"/>
              <a:buFont typeface="Arial"/>
              <a:buNone/>
            </a:pPr>
            <a:r>
              <a:rPr lang="tr-TR" sz="1400">
                <a:solidFill>
                  <a:schemeClr val="dk1"/>
                </a:solidFill>
              </a:rPr>
              <a:t>Now we are stepping on a new stage. This topic is not only very basic but also very important for the rest of this course. i need to  emphasize that point. I recommend you to focus on the screen and to my voice carefully.</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d065d813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dd065d813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7c2f2de20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7" name="Google Shape;977;g7c2f2de20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so in this part of the session we are going to comprehend basic data types of python.</a:t>
            </a:r>
            <a:endParaRPr sz="14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7cddc75413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6" name="Google Shape;986;g7cddc75413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7692702bd0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3" name="Google Shape;993;g7692702bd0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TR" sz="1450">
                <a:solidFill>
                  <a:srgbClr val="373A3C"/>
                </a:solidFill>
                <a:highlight>
                  <a:srgbClr val="FFFFFF"/>
                </a:highlight>
              </a:rPr>
              <a:t>You should have studied these types from your pre-class materials, so let’s take a quick review.</a:t>
            </a:r>
            <a:endParaRPr sz="1450">
              <a:solidFill>
                <a:srgbClr val="373A3C"/>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tr-TR" sz="1450">
                <a:solidFill>
                  <a:srgbClr val="373A3C"/>
                </a:solidFill>
                <a:highlight>
                  <a:srgbClr val="FFFFFF"/>
                </a:highlight>
              </a:rPr>
              <a:t>Each data has a type, whether constant or variable. This type of data defines how you store it in memory and it also describes which process can be applied to it.</a:t>
            </a:r>
            <a:endParaRPr sz="1450">
              <a:solidFill>
                <a:srgbClr val="373A3C"/>
              </a:solidFill>
              <a:highlight>
                <a:srgbClr val="FFFFFF"/>
              </a:highlight>
            </a:endParaRPr>
          </a:p>
          <a:p>
            <a:pPr indent="0" lvl="0" marL="0" rtl="0" algn="l">
              <a:lnSpc>
                <a:spcPct val="115000"/>
              </a:lnSpc>
              <a:spcBef>
                <a:spcPts val="1200"/>
              </a:spcBef>
              <a:spcAft>
                <a:spcPts val="0"/>
              </a:spcAft>
              <a:buSzPts val="1100"/>
              <a:buNone/>
            </a:pPr>
            <a:r>
              <a:rPr lang="tr-TR" sz="1450">
                <a:solidFill>
                  <a:schemeClr val="dk1"/>
                </a:solidFill>
                <a:highlight>
                  <a:srgbClr val="FFFFFF"/>
                </a:highlight>
              </a:rPr>
              <a:t>You can think of types in the real world, bees are bee type and palm trees are palm type. That is, they have certain formats and common features.</a:t>
            </a:r>
            <a:endParaRPr sz="1450">
              <a:solidFill>
                <a:schemeClr val="dk1"/>
              </a:solidFill>
              <a:highlight>
                <a:srgbClr val="FFFFFF"/>
              </a:highlight>
            </a:endParaRPr>
          </a:p>
          <a:p>
            <a:pPr indent="0" lvl="0" marL="0" rtl="0" algn="l">
              <a:lnSpc>
                <a:spcPct val="115000"/>
              </a:lnSpc>
              <a:spcBef>
                <a:spcPts val="1200"/>
              </a:spcBef>
              <a:spcAft>
                <a:spcPts val="0"/>
              </a:spcAft>
              <a:buSzPts val="1100"/>
              <a:buNone/>
            </a:pPr>
            <a:r>
              <a:rPr lang="tr-TR" sz="1450">
                <a:solidFill>
                  <a:schemeClr val="dk1"/>
                </a:solidFill>
                <a:highlight>
                  <a:srgbClr val="FFFFFF"/>
                </a:highlight>
              </a:rPr>
              <a:t>the bee has a needle and wings, it makes honey. Palm trees have their own unique leaves, straight body and resistance to thirst. so anyway.</a:t>
            </a:r>
            <a:endParaRPr sz="1450">
              <a:solidFill>
                <a:schemeClr val="dk1"/>
              </a:solidFill>
              <a:highlight>
                <a:srgbClr val="FFFFFF"/>
              </a:highlight>
            </a:endParaRPr>
          </a:p>
          <a:p>
            <a:pPr indent="0" lvl="0" marL="0" rtl="0" algn="l">
              <a:lnSpc>
                <a:spcPct val="115000"/>
              </a:lnSpc>
              <a:spcBef>
                <a:spcPts val="1200"/>
              </a:spcBef>
              <a:spcAft>
                <a:spcPts val="1200"/>
              </a:spcAft>
              <a:buSzPts val="1100"/>
              <a:buNone/>
            </a:pPr>
            <a:r>
              <a:t/>
            </a:r>
            <a:endParaRPr sz="1450">
              <a:solidFill>
                <a:schemeClr val="dk1"/>
              </a:solidFill>
              <a:highlight>
                <a:srgbClr val="FFFFFF"/>
              </a:high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814d71bd27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5" name="Google Shape;1005;g814d71bd27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let start learning data types with strings which are the most used type in the Pythonic world.</a:t>
            </a:r>
            <a:endParaRPr sz="14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814d71bd27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5" name="Google Shape;1015;g814d71bd27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tr-TR" sz="1400"/>
              <a:t>examples of strings :</a:t>
            </a:r>
            <a:endParaRPr sz="1400"/>
          </a:p>
          <a:p>
            <a:pPr indent="0" lvl="0" marL="0" rtl="0" algn="l">
              <a:lnSpc>
                <a:spcPct val="100000"/>
              </a:lnSpc>
              <a:spcBef>
                <a:spcPts val="0"/>
              </a:spcBef>
              <a:spcAft>
                <a:spcPts val="0"/>
              </a:spcAft>
              <a:buNone/>
            </a:pPr>
            <a:r>
              <a:t/>
            </a:r>
            <a:endParaRPr sz="1400"/>
          </a:p>
          <a:p>
            <a:pPr indent="0" lvl="0" marL="0" rtl="0" algn="l">
              <a:lnSpc>
                <a:spcPct val="115000"/>
              </a:lnSpc>
              <a:spcBef>
                <a:spcPts val="0"/>
              </a:spcBef>
              <a:spcAft>
                <a:spcPts val="0"/>
              </a:spcAft>
              <a:buClr>
                <a:schemeClr val="dk1"/>
              </a:buClr>
              <a:buSzPts val="1100"/>
              <a:buFont typeface="Arial"/>
              <a:buNone/>
            </a:pPr>
            <a:r>
              <a:rPr lang="tr-TR" sz="1450">
                <a:solidFill>
                  <a:srgbClr val="373A3C"/>
                </a:solidFill>
                <a:highlight>
                  <a:srgbClr val="FFFFFF"/>
                </a:highlight>
              </a:rPr>
              <a:t>Strings are identiﬁed as a contiguous set of characters represented in the quotation marks. Python allows for either pair of single or double (or even triple) quotes that we have seen before.</a:t>
            </a:r>
            <a:endParaRPr sz="1450">
              <a:solidFill>
                <a:srgbClr val="373A3C"/>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tr-TR" sz="1450">
                <a:solidFill>
                  <a:srgbClr val="373A3C"/>
                </a:solidFill>
                <a:highlight>
                  <a:srgbClr val="FFFFFF"/>
                </a:highlight>
              </a:rPr>
              <a:t>Strings are immutable sequence data type, i.e each time one makes any changes to a string, a completely new string object is created. You will be able to better understand immutability with examples that will continue in the next lessons. so for now, just you need to know that strings are immutable. </a:t>
            </a:r>
            <a:r>
              <a:rPr lang="tr-TR" sz="1450">
                <a:solidFill>
                  <a:srgbClr val="373A3C"/>
                </a:solidFill>
                <a:highlight>
                  <a:srgbClr val="FFFFFF"/>
                </a:highlight>
              </a:rPr>
              <a:t>unchangeable</a:t>
            </a:r>
            <a:r>
              <a:rPr lang="tr-TR" sz="1450">
                <a:solidFill>
                  <a:srgbClr val="373A3C"/>
                </a:solidFill>
                <a:highlight>
                  <a:srgbClr val="FFFFFF"/>
                </a:highlight>
              </a:rPr>
              <a:t> in place. if you want to change strings you have to do something additional things.</a:t>
            </a:r>
            <a:endParaRPr sz="1450">
              <a:solidFill>
                <a:srgbClr val="373A3C"/>
              </a:solidFill>
              <a:highlight>
                <a:srgbClr val="FFFFFF"/>
              </a:highlight>
            </a:endParaRPr>
          </a:p>
          <a:p>
            <a:pPr indent="0" lvl="0" marL="0" rtl="0" algn="l">
              <a:lnSpc>
                <a:spcPct val="115000"/>
              </a:lnSpc>
              <a:spcBef>
                <a:spcPts val="1200"/>
              </a:spcBef>
              <a:spcAft>
                <a:spcPts val="0"/>
              </a:spcAft>
              <a:buNone/>
            </a:pPr>
            <a:r>
              <a:rPr lang="tr-TR" sz="1450">
                <a:solidFill>
                  <a:srgbClr val="373A3C"/>
                </a:solidFill>
                <a:highlight>
                  <a:srgbClr val="FFFFFF"/>
                </a:highlight>
              </a:rPr>
              <a:t>If you want to work with any textual characters in your code, you have to work with strings. The string type is called </a:t>
            </a:r>
            <a:r>
              <a:rPr lang="tr-TR" sz="1450">
                <a:solidFill>
                  <a:srgbClr val="FF0000"/>
                </a:solidFill>
                <a:highlight>
                  <a:srgbClr val="F0F0F0"/>
                </a:highlight>
                <a:latin typeface="Consolas"/>
                <a:ea typeface="Consolas"/>
                <a:cs typeface="Consolas"/>
                <a:sym typeface="Consolas"/>
              </a:rPr>
              <a:t>str</a:t>
            </a:r>
            <a:r>
              <a:rPr lang="tr-TR" sz="1450">
                <a:solidFill>
                  <a:srgbClr val="373A3C"/>
                </a:solidFill>
                <a:highlight>
                  <a:srgbClr val="FFFFFF"/>
                </a:highlight>
              </a:rPr>
              <a:t>. Strings are the most common and useful data type in Python.</a:t>
            </a:r>
            <a:endParaRPr sz="1450">
              <a:solidFill>
                <a:srgbClr val="373A3C"/>
              </a:solidFill>
              <a:highlight>
                <a:srgbClr val="FFFFFF"/>
              </a:highlight>
            </a:endParaRPr>
          </a:p>
          <a:p>
            <a:pPr indent="0" lvl="0" marL="0" rtl="0" algn="l">
              <a:lnSpc>
                <a:spcPct val="115000"/>
              </a:lnSpc>
              <a:spcBef>
                <a:spcPts val="1200"/>
              </a:spcBef>
              <a:spcAft>
                <a:spcPts val="0"/>
              </a:spcAft>
              <a:buNone/>
            </a:pPr>
            <a:r>
              <a:rPr lang="tr-TR" sz="1450">
                <a:solidFill>
                  <a:srgbClr val="373A3C"/>
                </a:solidFill>
                <a:highlight>
                  <a:srgbClr val="FFFFFF"/>
                </a:highlight>
              </a:rPr>
              <a:t>by the way, </a:t>
            </a:r>
            <a:r>
              <a:rPr lang="tr-TR" sz="1450">
                <a:solidFill>
                  <a:srgbClr val="373A3C"/>
                </a:solidFill>
                <a:highlight>
                  <a:srgbClr val="FFFFFF"/>
                </a:highlight>
              </a:rPr>
              <a:t>you should have been familiar with the “type function” from the pre-class material. what is it used for? </a:t>
            </a:r>
            <a:r>
              <a:rPr lang="tr-TR" sz="1450">
                <a:solidFill>
                  <a:srgbClr val="373A3C"/>
                </a:solidFill>
                <a:highlight>
                  <a:srgbClr val="FFFFFF"/>
                </a:highlight>
              </a:rPr>
              <a:t>we are gonna use type function to display the types of variables or values. we’ll examine it in the next slides today</a:t>
            </a:r>
            <a:endParaRPr sz="1450">
              <a:solidFill>
                <a:srgbClr val="373A3C"/>
              </a:solidFill>
              <a:highlight>
                <a:srgbClr val="FFFFFF"/>
              </a:highlight>
            </a:endParaRPr>
          </a:p>
          <a:p>
            <a:pPr indent="0" lvl="0" marL="0" rtl="0" algn="l">
              <a:spcBef>
                <a:spcPts val="120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my_text =</a:t>
            </a:r>
            <a:r>
              <a:rPr lang="tr-TR" sz="1400">
                <a:solidFill>
                  <a:srgbClr val="0000FF"/>
                </a:solidFill>
                <a:latin typeface="Consolas"/>
                <a:ea typeface="Consolas"/>
                <a:cs typeface="Consolas"/>
                <a:sym typeface="Consolas"/>
              </a:rPr>
              <a:t> </a:t>
            </a:r>
            <a:r>
              <a:rPr lang="tr-TR" sz="1400">
                <a:solidFill>
                  <a:srgbClr val="FF0000"/>
                </a:solidFill>
                <a:latin typeface="Consolas"/>
                <a:ea typeface="Consolas"/>
                <a:cs typeface="Consolas"/>
                <a:sym typeface="Consolas"/>
              </a:rPr>
              <a:t>'being a good person'</a:t>
            </a:r>
            <a:endParaRPr sz="1400">
              <a:solidFill>
                <a:srgbClr val="0000FF"/>
              </a:solidFill>
              <a:latin typeface="Consolas"/>
              <a:ea typeface="Consolas"/>
              <a:cs typeface="Consolas"/>
              <a:sym typeface="Consolas"/>
            </a:endParaRPr>
          </a:p>
          <a:p>
            <a:pPr indent="0" lvl="0" marL="0" rtl="0" algn="l">
              <a:spcBef>
                <a:spcPts val="0"/>
              </a:spcBef>
              <a:spcAft>
                <a:spcPts val="0"/>
              </a:spcAft>
              <a:buNone/>
            </a:pPr>
            <a:r>
              <a:rPr lang="tr-TR" sz="1400">
                <a:solidFill>
                  <a:srgbClr val="0000FF"/>
                </a:solidFill>
                <a:latin typeface="Consolas"/>
                <a:ea typeface="Consolas"/>
                <a:cs typeface="Consolas"/>
                <a:sym typeface="Consolas"/>
              </a:rPr>
              <a:t>print</a:t>
            </a:r>
            <a:r>
              <a:rPr lang="tr-TR" sz="1400">
                <a:solidFill>
                  <a:schemeClr val="dk1"/>
                </a:solidFill>
                <a:latin typeface="Consolas"/>
                <a:ea typeface="Consolas"/>
                <a:cs typeface="Consolas"/>
                <a:sym typeface="Consolas"/>
              </a:rPr>
              <a:t>(</a:t>
            </a:r>
            <a:r>
              <a:rPr lang="tr-TR" sz="1400">
                <a:solidFill>
                  <a:srgbClr val="434343"/>
                </a:solidFill>
                <a:latin typeface="Consolas"/>
                <a:ea typeface="Consolas"/>
                <a:cs typeface="Consolas"/>
                <a:sym typeface="Consolas"/>
              </a:rPr>
              <a:t>my_text</a:t>
            </a:r>
            <a:r>
              <a:rPr lang="tr-TR"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latin typeface="Consolas"/>
              <a:ea typeface="Consolas"/>
              <a:cs typeface="Consolas"/>
              <a:sym typeface="Consolas"/>
            </a:endParaRPr>
          </a:p>
          <a:p>
            <a:pPr indent="0" lvl="0" marL="0" rtl="0" algn="l">
              <a:spcBef>
                <a:spcPts val="0"/>
              </a:spcBef>
              <a:spcAft>
                <a:spcPts val="0"/>
              </a:spcAft>
              <a:buNone/>
            </a:pPr>
            <a:r>
              <a:rPr lang="tr-TR" sz="1400">
                <a:solidFill>
                  <a:srgbClr val="FF00FF"/>
                </a:solidFill>
                <a:latin typeface="Consolas"/>
                <a:ea typeface="Consolas"/>
                <a:cs typeface="Consolas"/>
                <a:sym typeface="Consolas"/>
              </a:rPr>
              <a:t>type</a:t>
            </a:r>
            <a:r>
              <a:rPr lang="tr-TR" sz="1400">
                <a:solidFill>
                  <a:srgbClr val="434343"/>
                </a:solidFill>
                <a:latin typeface="Consolas"/>
                <a:ea typeface="Consolas"/>
                <a:cs typeface="Consolas"/>
                <a:sym typeface="Consolas"/>
              </a:rPr>
              <a:t>(variable)</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t/>
            </a:r>
            <a:endParaRPr sz="2000">
              <a:solidFill>
                <a:schemeClr val="dk1"/>
              </a:solidFill>
              <a:latin typeface="Consolas"/>
              <a:ea typeface="Consolas"/>
              <a:cs typeface="Consolas"/>
              <a:sym typeface="Consolas"/>
            </a:endParaRPr>
          </a:p>
          <a:p>
            <a:pPr indent="0" lvl="0" marL="0" rtl="0" algn="l">
              <a:lnSpc>
                <a:spcPct val="115000"/>
              </a:lnSpc>
              <a:spcBef>
                <a:spcPts val="0"/>
              </a:spcBef>
              <a:spcAft>
                <a:spcPts val="1200"/>
              </a:spcAft>
              <a:buNone/>
            </a:pPr>
            <a:r>
              <a:t/>
            </a:r>
            <a:endParaRPr sz="1450">
              <a:solidFill>
                <a:srgbClr val="373A3C"/>
              </a:solidFill>
              <a:highlight>
                <a:srgbClr val="FFFFFF"/>
              </a:highligh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814d71bd27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7" name="Google Shape;1027;g814d71bd27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sz="1400"/>
              <a:t>you see the output of the string type.</a:t>
            </a:r>
            <a:endParaRPr sz="1400"/>
          </a:p>
          <a:p>
            <a:pPr indent="0" lvl="0" marL="0" rtl="0" algn="l">
              <a:lnSpc>
                <a:spcPct val="100000"/>
              </a:lnSpc>
              <a:spcBef>
                <a:spcPts val="0"/>
              </a:spcBef>
              <a:spcAft>
                <a:spcPts val="0"/>
              </a:spcAft>
              <a:buNone/>
            </a:pPr>
            <a:r>
              <a:rPr lang="tr-TR" sz="1400"/>
              <a:t>so. tell me my friends. tell me. if ask me, being a good person is something </a:t>
            </a:r>
            <a:r>
              <a:rPr lang="tr-TR" sz="1400"/>
              <a:t>challenging, right. do you agree with me? do you think that being a good person is a easy thing in our life. what do you think? ok. let’s hope we are all the good person in our lives. </a:t>
            </a:r>
            <a:r>
              <a:rPr lang="tr-TR" sz="1400"/>
              <a:t> </a:t>
            </a:r>
            <a:endParaRPr sz="14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SLIDES_API138347686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SLIDES_API138347686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sz="1400"/>
              <a:t>Write down these phrases in string type each on separate lines</a:t>
            </a:r>
            <a:endParaRPr sz="1400"/>
          </a:p>
          <a:p>
            <a:pPr indent="0" lvl="0" marL="0" rtl="0" algn="l">
              <a:spcBef>
                <a:spcPts val="0"/>
              </a:spcBef>
              <a:spcAft>
                <a:spcPts val="0"/>
              </a:spcAft>
              <a:buNone/>
            </a:pPr>
            <a:r>
              <a:rPr lang="tr-TR" sz="1400"/>
              <a:t>How to make them string type in your code?</a:t>
            </a:r>
            <a:endParaRPr sz="1400"/>
          </a:p>
          <a:p>
            <a:pPr indent="0" lvl="0" marL="0" rtl="0" algn="l">
              <a:spcBef>
                <a:spcPts val="0"/>
              </a:spcBef>
              <a:spcAft>
                <a:spcPts val="0"/>
              </a:spcAft>
              <a:buNone/>
            </a:pPr>
            <a:r>
              <a:rPr lang="tr-TR" sz="1400"/>
              <a:t>Yess, just wrapping the characters by quotes, we can make them string type in python.</a:t>
            </a:r>
            <a:endParaRPr sz="1400"/>
          </a:p>
          <a:p>
            <a:pPr indent="0" lvl="0" marL="0" rtl="0" algn="l">
              <a:spcBef>
                <a:spcPts val="0"/>
              </a:spcBef>
              <a:spcAft>
                <a:spcPts val="0"/>
              </a:spcAft>
              <a:buNone/>
            </a:pPr>
            <a:r>
              <a:rPr lang="tr-TR" sz="1400"/>
              <a:t>I am gonna </a:t>
            </a:r>
            <a:r>
              <a:rPr lang="tr-TR" sz="1400"/>
              <a:t>switch</a:t>
            </a:r>
            <a:r>
              <a:rPr lang="tr-TR" sz="1400"/>
              <a:t> to vscode. let’s do it </a:t>
            </a:r>
            <a:r>
              <a:rPr lang="tr-TR" sz="1400"/>
              <a:t>together</a:t>
            </a:r>
            <a:r>
              <a:rPr lang="tr-TR" sz="1400"/>
              <a:t>.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7cddc75413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8" name="Google Shape;1048;g7cddc75413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sz="1400"/>
              <a:t>what do you think about these variables. are they string type or not. will there be an error. what do you think.</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tr-TR" sz="1400">
                <a:latin typeface="Consolas"/>
                <a:ea typeface="Consolas"/>
                <a:cs typeface="Consolas"/>
                <a:sym typeface="Consolas"/>
              </a:rPr>
              <a:t>str_number = </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1923</a:t>
            </a:r>
            <a:r>
              <a:rPr lang="tr-TR" sz="1400">
                <a:solidFill>
                  <a:schemeClr val="dk1"/>
                </a:solidFill>
                <a:latin typeface="Consolas"/>
                <a:ea typeface="Consolas"/>
                <a:cs typeface="Consolas"/>
                <a:sym typeface="Consolas"/>
              </a:rPr>
              <a:t>"</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tr-TR" sz="1400">
                <a:latin typeface="Consolas"/>
                <a:ea typeface="Consolas"/>
                <a:cs typeface="Consolas"/>
                <a:sym typeface="Consolas"/>
              </a:rPr>
              <a:t>str_sign = </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%(#&amp;*?-</a:t>
            </a:r>
            <a:r>
              <a:rPr lang="tr-TR" sz="1400">
                <a:solidFill>
                  <a:schemeClr val="dk1"/>
                </a:solidFill>
                <a:latin typeface="Consolas"/>
                <a:ea typeface="Consolas"/>
                <a:cs typeface="Consolas"/>
                <a:sym typeface="Consolas"/>
              </a:rPr>
              <a:t>"</a:t>
            </a:r>
            <a:endParaRPr sz="1400">
              <a:latin typeface="Consolas"/>
              <a:ea typeface="Consolas"/>
              <a:cs typeface="Consolas"/>
              <a:sym typeface="Consolas"/>
            </a:endParaRPr>
          </a:p>
          <a:p>
            <a:pPr indent="0" lvl="0" marL="0" rtl="0" algn="l">
              <a:lnSpc>
                <a:spcPct val="100000"/>
              </a:lnSpc>
              <a:spcBef>
                <a:spcPts val="0"/>
              </a:spcBef>
              <a:spcAft>
                <a:spcPts val="0"/>
              </a:spcAft>
              <a:buNone/>
            </a:pPr>
            <a:r>
              <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tr-TR" sz="1400">
                <a:latin typeface="Consolas"/>
                <a:ea typeface="Consolas"/>
                <a:cs typeface="Consolas"/>
                <a:sym typeface="Consolas"/>
              </a:rPr>
              <a:t>print(str_number)</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tr-TR" sz="1400">
                <a:latin typeface="Consolas"/>
                <a:ea typeface="Consolas"/>
                <a:cs typeface="Consolas"/>
                <a:sym typeface="Consolas"/>
              </a:rPr>
              <a:t>print(str_sign)</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tr-TR" sz="1400">
                <a:latin typeface="Consolas"/>
                <a:ea typeface="Consolas"/>
                <a:cs typeface="Consolas"/>
                <a:sym typeface="Consolas"/>
              </a:rPr>
              <a:t>print(type(str_number), type(str_sign))</a:t>
            </a:r>
            <a:endParaRPr sz="1400">
              <a:latin typeface="Consolas"/>
              <a:ea typeface="Consolas"/>
              <a:cs typeface="Consolas"/>
              <a:sym typeface="Consola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88ca22b5a3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6" name="Google Shape;1056;g88ca22b5a3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TR" sz="1400">
                <a:solidFill>
                  <a:schemeClr val="dk1"/>
                </a:solidFill>
              </a:rPr>
              <a:t>In this exercise, we are going to see that the types of these variables are strings. it’s due to the quotes.</a:t>
            </a:r>
            <a:endParaRPr sz="1400">
              <a:solidFill>
                <a:schemeClr val="dk1"/>
              </a:solidFill>
            </a:endParaRPr>
          </a:p>
          <a:p>
            <a:pPr indent="0" lvl="0" marL="0" rtl="0" algn="l">
              <a:spcBef>
                <a:spcPts val="0"/>
              </a:spcBef>
              <a:spcAft>
                <a:spcPts val="0"/>
              </a:spcAft>
              <a:buNone/>
            </a:pPr>
            <a:r>
              <a:rPr lang="tr-TR" sz="1400">
                <a:solidFill>
                  <a:schemeClr val="dk1"/>
                </a:solidFill>
              </a:rPr>
              <a:t>every single character, my friends, enclosed by quotes becomes string type. this is very very important point</a:t>
            </a:r>
            <a:endParaRPr/>
          </a:p>
          <a:p>
            <a:pPr indent="0" lvl="0" marL="0" rtl="0" algn="l">
              <a:lnSpc>
                <a:spcPct val="100000"/>
              </a:lnSpc>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str_number = </a:t>
            </a:r>
            <a:r>
              <a:rPr lang="tr-TR" sz="1400">
                <a:solidFill>
                  <a:srgbClr val="3A3F50"/>
                </a:solidFill>
                <a:latin typeface="Consolas"/>
                <a:ea typeface="Consolas"/>
                <a:cs typeface="Consolas"/>
                <a:sym typeface="Consolas"/>
              </a:rPr>
              <a:t>"</a:t>
            </a:r>
            <a:r>
              <a:rPr lang="tr-TR" sz="1400">
                <a:solidFill>
                  <a:schemeClr val="dk1"/>
                </a:solidFill>
                <a:latin typeface="Consolas"/>
                <a:ea typeface="Consolas"/>
                <a:cs typeface="Consolas"/>
                <a:sym typeface="Consolas"/>
              </a:rPr>
              <a:t>1923</a:t>
            </a:r>
            <a:r>
              <a:rPr lang="tr-TR" sz="1400">
                <a:solidFill>
                  <a:srgbClr val="3A3F50"/>
                </a:solidFill>
                <a:latin typeface="Consolas"/>
                <a:ea typeface="Consolas"/>
                <a:cs typeface="Consolas"/>
                <a:sym typeface="Consolas"/>
              </a:rPr>
              <a:t>"</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str_sign = </a:t>
            </a:r>
            <a:r>
              <a:rPr lang="tr-TR" sz="1400">
                <a:solidFill>
                  <a:srgbClr val="3A3F50"/>
                </a:solidFill>
                <a:latin typeface="Consolas"/>
                <a:ea typeface="Consolas"/>
                <a:cs typeface="Consolas"/>
                <a:sym typeface="Consolas"/>
              </a:rPr>
              <a:t>"</a:t>
            </a:r>
            <a:r>
              <a:rPr lang="tr-TR" sz="1400">
                <a:solidFill>
                  <a:schemeClr val="dk1"/>
                </a:solidFill>
                <a:latin typeface="Consolas"/>
                <a:ea typeface="Consolas"/>
                <a:cs typeface="Consolas"/>
                <a:sym typeface="Consolas"/>
              </a:rPr>
              <a:t>%(#&amp;*?-</a:t>
            </a:r>
            <a:r>
              <a:rPr lang="tr-TR" sz="1400">
                <a:solidFill>
                  <a:srgbClr val="3A3F50"/>
                </a:solidFill>
                <a:latin typeface="Consolas"/>
                <a:ea typeface="Consolas"/>
                <a:cs typeface="Consolas"/>
                <a:sym typeface="Consolas"/>
              </a:rPr>
              <a:t>"</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print(str_number)</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print(str_sign)</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print(type(str_number), type(str_sign))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5" name="Google Shape;106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We continue to review the basic data types of python. You have learned strings and At this time, let’s take a look at how we work with numbers in python codes as well. yes, we are gonna see numeric types</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dd065d813e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dd065d813e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7692702bd0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3" name="Google Shape;1073;g7692702bd0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sz="1450">
                <a:solidFill>
                  <a:srgbClr val="373A3C"/>
                </a:solidFill>
                <a:highlight>
                  <a:srgbClr val="FFFFFF"/>
                </a:highlight>
              </a:rPr>
              <a:t>For any programmer, in this field, using numbers is the most important issue. You can hardly write a serious program without using numbers, so let's talk about some basic numeric types. here again math came up. </a:t>
            </a:r>
            <a:endParaRPr sz="1450">
              <a:solidFill>
                <a:srgbClr val="373A3C"/>
              </a:solidFill>
              <a:highlight>
                <a:srgbClr val="FFFFFF"/>
              </a:highlight>
            </a:endParaRPr>
          </a:p>
          <a:p>
            <a:pPr indent="0" lvl="0" marL="0" rtl="0" algn="l">
              <a:lnSpc>
                <a:spcPct val="100000"/>
              </a:lnSpc>
              <a:spcBef>
                <a:spcPts val="0"/>
              </a:spcBef>
              <a:spcAft>
                <a:spcPts val="0"/>
              </a:spcAft>
              <a:buNone/>
            </a:pPr>
            <a:r>
              <a:t/>
            </a:r>
            <a:endParaRPr sz="1450">
              <a:solidFill>
                <a:srgbClr val="373A3C"/>
              </a:solidFill>
              <a:highlight>
                <a:srgbClr val="FFFFFF"/>
              </a:highlight>
            </a:endParaRPr>
          </a:p>
          <a:p>
            <a:pPr indent="0" lvl="0" marL="0" rtl="0" algn="l">
              <a:lnSpc>
                <a:spcPct val="100000"/>
              </a:lnSpc>
              <a:spcBef>
                <a:spcPts val="0"/>
              </a:spcBef>
              <a:spcAft>
                <a:spcPts val="0"/>
              </a:spcAft>
              <a:buNone/>
            </a:pPr>
            <a:r>
              <a:rPr lang="tr-TR" sz="1450">
                <a:solidFill>
                  <a:srgbClr val="373A3C"/>
                </a:solidFill>
                <a:highlight>
                  <a:srgbClr val="FFFFFF"/>
                </a:highlight>
              </a:rPr>
              <a:t>There are three distinct numeric types: signed integer numbers, floating point numbers and complex numbers. in this chapter we are going to focus on two of these. integer and floats. </a:t>
            </a:r>
            <a:r>
              <a:rPr lang="tr-TR" sz="1450">
                <a:solidFill>
                  <a:srgbClr val="373A3C"/>
                </a:solidFill>
                <a:highlight>
                  <a:srgbClr val="FFFFFF"/>
                </a:highlight>
              </a:rPr>
              <a:t>complex</a:t>
            </a:r>
            <a:r>
              <a:rPr lang="tr-TR" sz="1450">
                <a:solidFill>
                  <a:srgbClr val="373A3C"/>
                </a:solidFill>
                <a:highlight>
                  <a:srgbClr val="FFFFFF"/>
                </a:highlight>
              </a:rPr>
              <a:t> type known as imaginary numbers is mostly related to high scientific mathematical and sophisticated engineering fields. so pre-class content is enough for complex types, I will not show you it again in in-class</a:t>
            </a:r>
            <a:endParaRPr sz="1450">
              <a:solidFill>
                <a:srgbClr val="373A3C"/>
              </a:solidFill>
              <a:highlight>
                <a:srgbClr val="FFFFFF"/>
              </a:highlight>
            </a:endParaRPr>
          </a:p>
          <a:p>
            <a:pPr indent="0" lvl="0" marL="0" rtl="0" algn="l">
              <a:lnSpc>
                <a:spcPct val="100000"/>
              </a:lnSpc>
              <a:spcBef>
                <a:spcPts val="0"/>
              </a:spcBef>
              <a:spcAft>
                <a:spcPts val="0"/>
              </a:spcAft>
              <a:buNone/>
            </a:pPr>
            <a:r>
              <a:t/>
            </a:r>
            <a:endParaRPr sz="1450">
              <a:solidFill>
                <a:srgbClr val="373A3C"/>
              </a:solidFill>
              <a:highlight>
                <a:srgbClr val="FFFFFF"/>
              </a:highlight>
            </a:endParaRPr>
          </a:p>
          <a:p>
            <a:pPr indent="0" lvl="0" marL="0" rtl="0" algn="l">
              <a:lnSpc>
                <a:spcPct val="100000"/>
              </a:lnSpc>
              <a:spcBef>
                <a:spcPts val="0"/>
              </a:spcBef>
              <a:spcAft>
                <a:spcPts val="0"/>
              </a:spcAft>
              <a:buNone/>
            </a:pPr>
            <a:r>
              <a:t/>
            </a:r>
            <a:endParaRPr sz="1450">
              <a:solidFill>
                <a:srgbClr val="373A3C"/>
              </a:solidFill>
              <a:highlight>
                <a:srgbClr val="FFFFFF"/>
              </a:highlight>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af260ee703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1" name="Google Shape;1081;gaf260ee703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450">
              <a:solidFill>
                <a:srgbClr val="373A3C"/>
              </a:solidFill>
              <a:highlight>
                <a:srgbClr val="FFFFFF"/>
              </a:highlight>
            </a:endParaRPr>
          </a:p>
          <a:p>
            <a:pPr indent="0" lvl="0" marL="0" rtl="0" algn="l">
              <a:lnSpc>
                <a:spcPct val="100000"/>
              </a:lnSpc>
              <a:spcBef>
                <a:spcPts val="0"/>
              </a:spcBef>
              <a:spcAft>
                <a:spcPts val="0"/>
              </a:spcAft>
              <a:buNone/>
            </a:pPr>
            <a:r>
              <a:rPr lang="tr-TR" sz="1450">
                <a:solidFill>
                  <a:srgbClr val="373A3C"/>
                </a:solidFill>
                <a:highlight>
                  <a:srgbClr val="FFFFFF"/>
                </a:highlight>
              </a:rPr>
              <a:t>Signed Integer type is called </a:t>
            </a:r>
            <a:r>
              <a:rPr lang="tr-TR">
                <a:solidFill>
                  <a:srgbClr val="FF0000"/>
                </a:solidFill>
                <a:highlight>
                  <a:srgbClr val="F0F0F0"/>
                </a:highlight>
                <a:latin typeface="Consolas"/>
                <a:ea typeface="Consolas"/>
                <a:cs typeface="Consolas"/>
                <a:sym typeface="Consolas"/>
              </a:rPr>
              <a:t>int</a:t>
            </a:r>
            <a:r>
              <a:rPr lang="tr-TR" sz="1450">
                <a:solidFill>
                  <a:srgbClr val="373A3C"/>
                </a:solidFill>
                <a:highlight>
                  <a:srgbClr val="FFFFFF"/>
                </a:highlight>
              </a:rPr>
              <a:t>, they are whole numbers (positive, negative or zero), including no decimal point. For example: </a:t>
            </a:r>
            <a:r>
              <a:rPr lang="tr-TR">
                <a:solidFill>
                  <a:srgbClr val="FF0000"/>
                </a:solidFill>
                <a:highlight>
                  <a:srgbClr val="F0F0F0"/>
                </a:highlight>
                <a:latin typeface="Consolas"/>
                <a:ea typeface="Consolas"/>
                <a:cs typeface="Consolas"/>
                <a:sym typeface="Consolas"/>
              </a:rPr>
              <a:t>80, -10, 0</a:t>
            </a:r>
            <a:endParaRPr>
              <a:solidFill>
                <a:srgbClr val="FF0000"/>
              </a:solidFill>
              <a:highlight>
                <a:srgbClr val="F0F0F0"/>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0000"/>
              </a:solidFill>
              <a:highlight>
                <a:srgbClr val="F0F0F0"/>
              </a:highlight>
              <a:latin typeface="Consolas"/>
              <a:ea typeface="Consolas"/>
              <a:cs typeface="Consolas"/>
              <a:sym typeface="Consolas"/>
            </a:endParaRPr>
          </a:p>
          <a:p>
            <a:pPr indent="0" lvl="0" marL="0" rtl="0" algn="l">
              <a:lnSpc>
                <a:spcPct val="100000"/>
              </a:lnSpc>
              <a:spcBef>
                <a:spcPts val="0"/>
              </a:spcBef>
              <a:spcAft>
                <a:spcPts val="0"/>
              </a:spcAft>
              <a:buNone/>
            </a:pPr>
            <a:r>
              <a:rPr lang="tr-TR" sz="1450">
                <a:solidFill>
                  <a:srgbClr val="373A3C"/>
                </a:solidFill>
                <a:highlight>
                  <a:srgbClr val="FFFFFF"/>
                </a:highlight>
              </a:rPr>
              <a:t>So you can see that we have two integer numbers on the screen. one of them is positive and the other is negative</a:t>
            </a:r>
            <a:endParaRPr sz="1450">
              <a:solidFill>
                <a:srgbClr val="373A3C"/>
              </a:solidFill>
              <a:highlight>
                <a:srgbClr val="FFFFFF"/>
              </a:highlight>
            </a:endParaRPr>
          </a:p>
          <a:p>
            <a:pPr indent="0" lvl="0" marL="0" rtl="0" algn="l">
              <a:lnSpc>
                <a:spcPct val="100000"/>
              </a:lnSpc>
              <a:spcBef>
                <a:spcPts val="0"/>
              </a:spcBef>
              <a:spcAft>
                <a:spcPts val="0"/>
              </a:spcAft>
              <a:buNone/>
            </a:pPr>
            <a:r>
              <a:t/>
            </a:r>
            <a:endParaRPr sz="1450">
              <a:solidFill>
                <a:srgbClr val="373A3C"/>
              </a:solidFill>
              <a:highlight>
                <a:srgbClr val="FFFFFF"/>
              </a:highlight>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my_integer =</a:t>
            </a:r>
            <a:r>
              <a:rPr lang="tr-TR" sz="1400">
                <a:solidFill>
                  <a:srgbClr val="0000FF"/>
                </a:solidFill>
                <a:latin typeface="Consolas"/>
                <a:ea typeface="Consolas"/>
                <a:cs typeface="Consolas"/>
                <a:sym typeface="Consolas"/>
              </a:rPr>
              <a:t> </a:t>
            </a:r>
            <a:r>
              <a:rPr lang="tr-TR" sz="1400">
                <a:solidFill>
                  <a:srgbClr val="434343"/>
                </a:solidFill>
                <a:latin typeface="Consolas"/>
                <a:ea typeface="Consolas"/>
                <a:cs typeface="Consolas"/>
                <a:sym typeface="Consolas"/>
              </a:rPr>
              <a:t>40</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negative_num =</a:t>
            </a:r>
            <a:r>
              <a:rPr lang="tr-TR" sz="1400">
                <a:solidFill>
                  <a:srgbClr val="FF0000"/>
                </a:solidFill>
                <a:latin typeface="Consolas"/>
                <a:ea typeface="Consolas"/>
                <a:cs typeface="Consolas"/>
                <a:sym typeface="Consolas"/>
              </a:rPr>
              <a:t> </a:t>
            </a:r>
            <a:r>
              <a:rPr lang="tr-TR" sz="1400">
                <a:solidFill>
                  <a:srgbClr val="434343"/>
                </a:solidFill>
                <a:latin typeface="Consolas"/>
                <a:ea typeface="Consolas"/>
                <a:cs typeface="Consolas"/>
                <a:sym typeface="Consolas"/>
              </a:rPr>
              <a:t>-18</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0000FF"/>
                </a:solidFill>
                <a:latin typeface="Consolas"/>
                <a:ea typeface="Consolas"/>
                <a:cs typeface="Consolas"/>
                <a:sym typeface="Consolas"/>
              </a:rPr>
              <a:t>print</a:t>
            </a:r>
            <a:r>
              <a:rPr lang="tr-TR" sz="1400">
                <a:solidFill>
                  <a:schemeClr val="dk1"/>
                </a:solidFill>
                <a:latin typeface="Consolas"/>
                <a:ea typeface="Consolas"/>
                <a:cs typeface="Consolas"/>
                <a:sym typeface="Consolas"/>
              </a:rPr>
              <a:t>(</a:t>
            </a:r>
            <a:r>
              <a:rPr lang="tr-TR" sz="1400">
                <a:solidFill>
                  <a:srgbClr val="434343"/>
                </a:solidFill>
                <a:latin typeface="Consolas"/>
                <a:ea typeface="Consolas"/>
                <a:cs typeface="Consolas"/>
                <a:sym typeface="Consolas"/>
              </a:rPr>
              <a:t>my_integer</a:t>
            </a:r>
            <a:r>
              <a:rPr lang="tr-TR"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0000FF"/>
                </a:solidFill>
                <a:latin typeface="Consolas"/>
                <a:ea typeface="Consolas"/>
                <a:cs typeface="Consolas"/>
                <a:sym typeface="Consolas"/>
              </a:rPr>
              <a:t>print</a:t>
            </a:r>
            <a:r>
              <a:rPr lang="tr-TR" sz="1400">
                <a:solidFill>
                  <a:schemeClr val="dk1"/>
                </a:solidFill>
                <a:latin typeface="Consolas"/>
                <a:ea typeface="Consolas"/>
                <a:cs typeface="Consolas"/>
                <a:sym typeface="Consolas"/>
              </a:rPr>
              <a:t>(</a:t>
            </a:r>
            <a:r>
              <a:rPr lang="tr-TR" sz="1400">
                <a:solidFill>
                  <a:srgbClr val="434343"/>
                </a:solidFill>
                <a:latin typeface="Consolas"/>
                <a:ea typeface="Consolas"/>
                <a:cs typeface="Consolas"/>
                <a:sym typeface="Consolas"/>
              </a:rPr>
              <a:t>negative_num</a:t>
            </a:r>
            <a:r>
              <a:rPr lang="tr-TR"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450">
              <a:solidFill>
                <a:srgbClr val="373A3C"/>
              </a:solidFill>
              <a:highlight>
                <a:srgbClr val="FFFFFF"/>
              </a:highlight>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814d71bd27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0" name="Google Shape;1090;g814d71bd27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sz="1400"/>
              <a:t>After we run and print them we see the output</a:t>
            </a:r>
            <a:endParaRPr sz="1400"/>
          </a:p>
          <a:p>
            <a:pPr indent="0" lvl="0" marL="0" rtl="0" algn="l">
              <a:lnSpc>
                <a:spcPct val="100000"/>
              </a:lnSpc>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my_integer =</a:t>
            </a:r>
            <a:r>
              <a:rPr lang="tr-TR" sz="1400">
                <a:solidFill>
                  <a:srgbClr val="0000FF"/>
                </a:solidFill>
                <a:latin typeface="Consolas"/>
                <a:ea typeface="Consolas"/>
                <a:cs typeface="Consolas"/>
                <a:sym typeface="Consolas"/>
              </a:rPr>
              <a:t> </a:t>
            </a:r>
            <a:r>
              <a:rPr lang="tr-TR" sz="1400">
                <a:solidFill>
                  <a:srgbClr val="434343"/>
                </a:solidFill>
                <a:latin typeface="Consolas"/>
                <a:ea typeface="Consolas"/>
                <a:cs typeface="Consolas"/>
                <a:sym typeface="Consolas"/>
              </a:rPr>
              <a:t>40</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negative_num =</a:t>
            </a:r>
            <a:r>
              <a:rPr lang="tr-TR" sz="1400">
                <a:solidFill>
                  <a:srgbClr val="FF0000"/>
                </a:solidFill>
                <a:latin typeface="Consolas"/>
                <a:ea typeface="Consolas"/>
                <a:cs typeface="Consolas"/>
                <a:sym typeface="Consolas"/>
              </a:rPr>
              <a:t> </a:t>
            </a:r>
            <a:r>
              <a:rPr lang="tr-TR" sz="1400">
                <a:solidFill>
                  <a:srgbClr val="434343"/>
                </a:solidFill>
                <a:latin typeface="Consolas"/>
                <a:ea typeface="Consolas"/>
                <a:cs typeface="Consolas"/>
                <a:sym typeface="Consolas"/>
              </a:rPr>
              <a:t>-18</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3A3F50"/>
                </a:solidFill>
                <a:latin typeface="Consolas"/>
                <a:ea typeface="Consolas"/>
                <a:cs typeface="Consolas"/>
                <a:sym typeface="Consolas"/>
              </a:rPr>
              <a:t>(</a:t>
            </a:r>
            <a:r>
              <a:rPr lang="tr-TR" sz="1400">
                <a:solidFill>
                  <a:srgbClr val="434343"/>
                </a:solidFill>
                <a:latin typeface="Consolas"/>
                <a:ea typeface="Consolas"/>
                <a:cs typeface="Consolas"/>
                <a:sym typeface="Consolas"/>
              </a:rPr>
              <a:t>my_integer</a:t>
            </a:r>
            <a:r>
              <a:rPr lang="tr-TR" sz="1400">
                <a:solidFill>
                  <a:srgbClr val="3A3F50"/>
                </a:solidFill>
                <a:latin typeface="Consolas"/>
                <a:ea typeface="Consolas"/>
                <a:cs typeface="Consolas"/>
                <a:sym typeface="Consolas"/>
              </a:rPr>
              <a:t>)</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3A3F50"/>
                </a:solidFill>
                <a:latin typeface="Consolas"/>
                <a:ea typeface="Consolas"/>
                <a:cs typeface="Consolas"/>
                <a:sym typeface="Consolas"/>
              </a:rPr>
              <a:t>(</a:t>
            </a:r>
            <a:r>
              <a:rPr lang="tr-TR" sz="1400">
                <a:solidFill>
                  <a:srgbClr val="434343"/>
                </a:solidFill>
                <a:latin typeface="Consolas"/>
                <a:ea typeface="Consolas"/>
                <a:cs typeface="Consolas"/>
                <a:sym typeface="Consolas"/>
              </a:rPr>
              <a:t>negative_num</a:t>
            </a:r>
            <a:r>
              <a:rPr lang="tr-TR" sz="1400">
                <a:solidFill>
                  <a:srgbClr val="3A3F50"/>
                </a:solidFill>
                <a:latin typeface="Consolas"/>
                <a:ea typeface="Consolas"/>
                <a:cs typeface="Consolas"/>
                <a:sym typeface="Consolas"/>
              </a:rPr>
              <a:t>)</a:t>
            </a:r>
            <a:endParaRPr sz="14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7692702bd0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0" name="Google Shape;1100;g7692702bd0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sz="1450">
                <a:solidFill>
                  <a:srgbClr val="373A3C"/>
                </a:solidFill>
                <a:highlight>
                  <a:srgbClr val="FFFFFF"/>
                </a:highlight>
              </a:rPr>
              <a:t>And the other numeric type of python is Floating point type is called </a:t>
            </a:r>
            <a:r>
              <a:rPr lang="tr-TR">
                <a:solidFill>
                  <a:srgbClr val="FF0000"/>
                </a:solidFill>
                <a:highlight>
                  <a:srgbClr val="F0F0F0"/>
                </a:highlight>
                <a:latin typeface="Consolas"/>
                <a:ea typeface="Consolas"/>
                <a:cs typeface="Consolas"/>
                <a:sym typeface="Consolas"/>
              </a:rPr>
              <a:t>float</a:t>
            </a:r>
            <a:r>
              <a:rPr lang="tr-TR" sz="1450">
                <a:solidFill>
                  <a:srgbClr val="373A3C"/>
                </a:solidFill>
                <a:highlight>
                  <a:srgbClr val="FFFFFF"/>
                </a:highlight>
              </a:rPr>
              <a:t> and they stand for real numbers with a decimal point. For example: </a:t>
            </a:r>
            <a:r>
              <a:rPr lang="tr-TR">
                <a:solidFill>
                  <a:srgbClr val="FF0000"/>
                </a:solidFill>
                <a:highlight>
                  <a:srgbClr val="F0F0F0"/>
                </a:highlight>
                <a:latin typeface="Consolas"/>
                <a:ea typeface="Consolas"/>
                <a:cs typeface="Consolas"/>
                <a:sym typeface="Consolas"/>
              </a:rPr>
              <a:t>71.0, -33.03</a:t>
            </a:r>
            <a:endParaRPr>
              <a:solidFill>
                <a:srgbClr val="FF0000"/>
              </a:solidFill>
              <a:highlight>
                <a:srgbClr val="F0F0F0"/>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0000"/>
              </a:solidFill>
              <a:highlight>
                <a:srgbClr val="F0F0F0"/>
              </a:highlight>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my_float =</a:t>
            </a:r>
            <a:r>
              <a:rPr lang="tr-TR" sz="1400">
                <a:solidFill>
                  <a:srgbClr val="0000FF"/>
                </a:solidFill>
                <a:latin typeface="Consolas"/>
                <a:ea typeface="Consolas"/>
                <a:cs typeface="Consolas"/>
                <a:sym typeface="Consolas"/>
              </a:rPr>
              <a:t> </a:t>
            </a:r>
            <a:r>
              <a:rPr lang="tr-TR" sz="1400">
                <a:solidFill>
                  <a:srgbClr val="434343"/>
                </a:solidFill>
                <a:latin typeface="Consolas"/>
                <a:ea typeface="Consolas"/>
                <a:cs typeface="Consolas"/>
                <a:sym typeface="Consolas"/>
              </a:rPr>
              <a:t>40.0</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negative_float =</a:t>
            </a:r>
            <a:r>
              <a:rPr lang="tr-TR" sz="1400">
                <a:solidFill>
                  <a:srgbClr val="FF0000"/>
                </a:solidFill>
                <a:latin typeface="Consolas"/>
                <a:ea typeface="Consolas"/>
                <a:cs typeface="Consolas"/>
                <a:sym typeface="Consolas"/>
              </a:rPr>
              <a:t> </a:t>
            </a:r>
            <a:r>
              <a:rPr lang="tr-TR" sz="1400">
                <a:solidFill>
                  <a:srgbClr val="434343"/>
                </a:solidFill>
                <a:latin typeface="Consolas"/>
                <a:ea typeface="Consolas"/>
                <a:cs typeface="Consolas"/>
                <a:sym typeface="Consolas"/>
              </a:rPr>
              <a:t>-18.66</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0000FF"/>
                </a:solidFill>
                <a:latin typeface="Consolas"/>
                <a:ea typeface="Consolas"/>
                <a:cs typeface="Consolas"/>
                <a:sym typeface="Consolas"/>
              </a:rPr>
              <a:t>print</a:t>
            </a:r>
            <a:r>
              <a:rPr lang="tr-TR" sz="1400">
                <a:solidFill>
                  <a:schemeClr val="dk1"/>
                </a:solidFill>
                <a:latin typeface="Consolas"/>
                <a:ea typeface="Consolas"/>
                <a:cs typeface="Consolas"/>
                <a:sym typeface="Consolas"/>
              </a:rPr>
              <a:t>(</a:t>
            </a:r>
            <a:r>
              <a:rPr lang="tr-TR" sz="1400">
                <a:solidFill>
                  <a:srgbClr val="434343"/>
                </a:solidFill>
                <a:latin typeface="Consolas"/>
                <a:ea typeface="Consolas"/>
                <a:cs typeface="Consolas"/>
                <a:sym typeface="Consolas"/>
              </a:rPr>
              <a:t>my_float</a:t>
            </a:r>
            <a:r>
              <a:rPr lang="tr-TR"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0000FF"/>
                </a:solidFill>
                <a:latin typeface="Consolas"/>
                <a:ea typeface="Consolas"/>
                <a:cs typeface="Consolas"/>
                <a:sym typeface="Consolas"/>
              </a:rPr>
              <a:t>print</a:t>
            </a:r>
            <a:r>
              <a:rPr lang="tr-TR" sz="1400">
                <a:solidFill>
                  <a:schemeClr val="dk1"/>
                </a:solidFill>
                <a:latin typeface="Consolas"/>
                <a:ea typeface="Consolas"/>
                <a:cs typeface="Consolas"/>
                <a:sym typeface="Consolas"/>
              </a:rPr>
              <a:t>(</a:t>
            </a:r>
            <a:r>
              <a:rPr lang="tr-TR" sz="1400">
                <a:solidFill>
                  <a:srgbClr val="434343"/>
                </a:solidFill>
                <a:latin typeface="Consolas"/>
                <a:ea typeface="Consolas"/>
                <a:cs typeface="Consolas"/>
                <a:sym typeface="Consolas"/>
              </a:rPr>
              <a:t>negative_float</a:t>
            </a:r>
            <a:r>
              <a:rPr lang="tr-TR"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0000"/>
              </a:solidFill>
              <a:highlight>
                <a:srgbClr val="F0F0F0"/>
              </a:highlight>
              <a:latin typeface="Consolas"/>
              <a:ea typeface="Consolas"/>
              <a:cs typeface="Consolas"/>
              <a:sym typeface="Consola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814d71bd27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9" name="Google Shape;1109;g814d71bd27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my_float =</a:t>
            </a:r>
            <a:r>
              <a:rPr lang="tr-TR" sz="1400">
                <a:solidFill>
                  <a:srgbClr val="0000FF"/>
                </a:solidFill>
                <a:latin typeface="Consolas"/>
                <a:ea typeface="Consolas"/>
                <a:cs typeface="Consolas"/>
                <a:sym typeface="Consolas"/>
              </a:rPr>
              <a:t> </a:t>
            </a:r>
            <a:r>
              <a:rPr lang="tr-TR" sz="1400">
                <a:solidFill>
                  <a:srgbClr val="434343"/>
                </a:solidFill>
                <a:latin typeface="Consolas"/>
                <a:ea typeface="Consolas"/>
                <a:cs typeface="Consolas"/>
                <a:sym typeface="Consolas"/>
              </a:rPr>
              <a:t>40.0</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negative_float =</a:t>
            </a:r>
            <a:r>
              <a:rPr lang="tr-TR" sz="1400">
                <a:solidFill>
                  <a:srgbClr val="FF0000"/>
                </a:solidFill>
                <a:latin typeface="Consolas"/>
                <a:ea typeface="Consolas"/>
                <a:cs typeface="Consolas"/>
                <a:sym typeface="Consolas"/>
              </a:rPr>
              <a:t> </a:t>
            </a:r>
            <a:r>
              <a:rPr lang="tr-TR" sz="1400">
                <a:solidFill>
                  <a:srgbClr val="434343"/>
                </a:solidFill>
                <a:latin typeface="Consolas"/>
                <a:ea typeface="Consolas"/>
                <a:cs typeface="Consolas"/>
                <a:sym typeface="Consolas"/>
              </a:rPr>
              <a:t>-18.66</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3A3F50"/>
                </a:solidFill>
                <a:latin typeface="Consolas"/>
                <a:ea typeface="Consolas"/>
                <a:cs typeface="Consolas"/>
                <a:sym typeface="Consolas"/>
              </a:rPr>
              <a:t>(</a:t>
            </a:r>
            <a:r>
              <a:rPr lang="tr-TR" sz="1400">
                <a:solidFill>
                  <a:srgbClr val="434343"/>
                </a:solidFill>
                <a:latin typeface="Consolas"/>
                <a:ea typeface="Consolas"/>
                <a:cs typeface="Consolas"/>
                <a:sym typeface="Consolas"/>
              </a:rPr>
              <a:t>my_float</a:t>
            </a:r>
            <a:r>
              <a:rPr lang="tr-TR" sz="1400">
                <a:solidFill>
                  <a:srgbClr val="3A3F50"/>
                </a:solidFill>
                <a:latin typeface="Consolas"/>
                <a:ea typeface="Consolas"/>
                <a:cs typeface="Consolas"/>
                <a:sym typeface="Consolas"/>
              </a:rPr>
              <a:t>)</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3A3F50"/>
                </a:solidFill>
                <a:latin typeface="Consolas"/>
                <a:ea typeface="Consolas"/>
                <a:cs typeface="Consolas"/>
                <a:sym typeface="Consolas"/>
              </a:rPr>
              <a:t>(</a:t>
            </a:r>
            <a:r>
              <a:rPr lang="tr-TR" sz="1400">
                <a:solidFill>
                  <a:srgbClr val="434343"/>
                </a:solidFill>
                <a:latin typeface="Consolas"/>
                <a:ea typeface="Consolas"/>
                <a:cs typeface="Consolas"/>
                <a:sym typeface="Consolas"/>
              </a:rPr>
              <a:t>negative_float</a:t>
            </a:r>
            <a:r>
              <a:rPr lang="tr-TR" sz="1400">
                <a:solidFill>
                  <a:srgbClr val="3A3F50"/>
                </a:solidFill>
                <a:latin typeface="Consolas"/>
                <a:ea typeface="Consolas"/>
                <a:cs typeface="Consolas"/>
                <a:sym typeface="Consolas"/>
              </a:rPr>
              <a: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7692702bd0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9" name="Google Shape;1119;g7692702bd0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Now we will see one of the most used data types in Python. it is something phenomenon in Pythonic world.  Is it rainy? By the way, how is the weather? where you are now?</a:t>
            </a:r>
            <a:endParaRPr sz="14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8" name="Google Shape;112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50">
                <a:solidFill>
                  <a:srgbClr val="373A3C"/>
                </a:solidFill>
                <a:highlight>
                  <a:srgbClr val="FFFFFF"/>
                </a:highlight>
              </a:rPr>
              <a:t>Boolean types are called </a:t>
            </a:r>
            <a:r>
              <a:rPr lang="tr-TR">
                <a:solidFill>
                  <a:srgbClr val="FF0000"/>
                </a:solidFill>
                <a:highlight>
                  <a:srgbClr val="F0F0F0"/>
                </a:highlight>
                <a:latin typeface="Consolas"/>
                <a:ea typeface="Consolas"/>
                <a:cs typeface="Consolas"/>
                <a:sym typeface="Consolas"/>
              </a:rPr>
              <a:t>bool</a:t>
            </a:r>
            <a:r>
              <a:rPr lang="tr-TR" sz="1450">
                <a:solidFill>
                  <a:srgbClr val="373A3C"/>
                </a:solidFill>
                <a:highlight>
                  <a:srgbClr val="FFFFFF"/>
                </a:highlight>
              </a:rPr>
              <a:t> and their values are the two constant objects True or False. They are used to represent truth values (other values can also be considered false or true). In numeric contexts (for example, when used as the argument to an arithmetic operator), they behave like the integers 1 or 0, respectively</a:t>
            </a:r>
            <a:r>
              <a:rPr lang="tr-TR" sz="1400">
                <a:solidFill>
                  <a:srgbClr val="373A3C"/>
                </a:solidFill>
                <a:highlight>
                  <a:srgbClr val="FFFFFF"/>
                </a:highlight>
              </a:rPr>
              <a:t>. We will see what i am talking about in the next lessons. but for now you have to figure out that boolean types are like exist or non exist, on or off, one or zero. and so on. By the way, </a:t>
            </a:r>
            <a:r>
              <a:rPr lang="tr-TR" sz="1400"/>
              <a:t>Uppercase is important. You have to uppercase the first char of them. T and F</a:t>
            </a:r>
            <a:endParaRPr sz="1400"/>
          </a:p>
          <a:p>
            <a:pPr indent="0" lvl="0" marL="0" rtl="0" algn="l">
              <a:lnSpc>
                <a:spcPct val="100000"/>
              </a:lnSpc>
              <a:spcBef>
                <a:spcPts val="0"/>
              </a:spcBef>
              <a:spcAft>
                <a:spcPts val="0"/>
              </a:spcAft>
              <a:buSzPts val="1400"/>
              <a:buNone/>
            </a:pPr>
            <a:r>
              <a:rPr lang="tr-TR" sz="1400"/>
              <a:t>if i need to explain it in other words again.</a:t>
            </a:r>
            <a:endParaRPr sz="1400"/>
          </a:p>
          <a:p>
            <a:pPr indent="0" lvl="0" marL="0" rtl="0" algn="l">
              <a:lnSpc>
                <a:spcPct val="115000"/>
              </a:lnSpc>
              <a:spcBef>
                <a:spcPts val="0"/>
              </a:spcBef>
              <a:spcAft>
                <a:spcPts val="0"/>
              </a:spcAft>
              <a:buClr>
                <a:schemeClr val="dk1"/>
              </a:buClr>
              <a:buSzPts val="1100"/>
              <a:buFont typeface="Arial"/>
              <a:buNone/>
            </a:pPr>
            <a:r>
              <a:rPr lang="tr-TR" sz="1450">
                <a:solidFill>
                  <a:srgbClr val="373A3C"/>
                </a:solidFill>
                <a:highlight>
                  <a:srgbClr val="FFFFFF"/>
                </a:highlight>
              </a:rPr>
              <a:t>Bools are important data types that are widely used in Python as they can find usage in every aspect of our daily lives. For example, imagine, whether the TV is turned on or off in your home or if the weather is rainy can be explained easily with bools.</a:t>
            </a:r>
            <a:endParaRPr sz="1450">
              <a:solidFill>
                <a:srgbClr val="373A3C"/>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tr-TR" sz="1450">
                <a:solidFill>
                  <a:srgbClr val="373A3C"/>
                </a:solidFill>
                <a:highlight>
                  <a:srgbClr val="FFFFFF"/>
                </a:highlight>
              </a:rPr>
              <a:t>Bools are mostly used in conditional operations. ok i have </a:t>
            </a:r>
            <a:r>
              <a:rPr lang="tr-TR" sz="1450">
                <a:solidFill>
                  <a:srgbClr val="373A3C"/>
                </a:solidFill>
                <a:highlight>
                  <a:srgbClr val="FFFFFF"/>
                </a:highlight>
              </a:rPr>
              <a:t>introduced</a:t>
            </a:r>
            <a:r>
              <a:rPr lang="tr-TR" sz="1450">
                <a:solidFill>
                  <a:srgbClr val="373A3C"/>
                </a:solidFill>
                <a:highlight>
                  <a:srgbClr val="FFFFFF"/>
                </a:highlight>
              </a:rPr>
              <a:t> you to boolean types briefly now and you will be learning the booleans in detail and we will discuss them much in the next lesson.</a:t>
            </a:r>
            <a:endParaRPr sz="1450">
              <a:solidFill>
                <a:srgbClr val="373A3C"/>
              </a:solidFill>
              <a:highlight>
                <a:srgbClr val="FFFFFF"/>
              </a:highlight>
            </a:endParaRPr>
          </a:p>
          <a:p>
            <a:pPr indent="0" lvl="0" marL="0" rtl="0" algn="l">
              <a:lnSpc>
                <a:spcPct val="100000"/>
              </a:lnSpc>
              <a:spcBef>
                <a:spcPts val="1200"/>
              </a:spcBef>
              <a:spcAft>
                <a:spcPts val="0"/>
              </a:spcAft>
              <a:buSzPts val="1400"/>
              <a:buNone/>
            </a:pPr>
            <a:r>
              <a:t/>
            </a:r>
            <a:endParaRPr sz="1400"/>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7692702bd0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0" name="Google Shape;1140;g7692702bd0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 before starting out this section of this lesson let’s get ready to it by doing a short </a:t>
            </a:r>
            <a:r>
              <a:rPr lang="tr-TR" sz="1400"/>
              <a:t>stretching</a:t>
            </a:r>
            <a:r>
              <a:rPr lang="tr-TR" sz="1400"/>
              <a:t> </a:t>
            </a:r>
            <a:endParaRPr sz="14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6de12ee596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8" name="Google Shape;1148;g6de12ee596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my_data =</a:t>
            </a:r>
            <a:r>
              <a:rPr lang="tr-TR" sz="1400">
                <a:solidFill>
                  <a:srgbClr val="0000FF"/>
                </a:solidFill>
                <a:latin typeface="Consolas"/>
                <a:ea typeface="Consolas"/>
                <a:cs typeface="Consolas"/>
                <a:sym typeface="Consolas"/>
              </a:rPr>
              <a:t> </a:t>
            </a:r>
            <a:r>
              <a:rPr lang="tr-TR" sz="1400">
                <a:solidFill>
                  <a:srgbClr val="FF0000"/>
                </a:solidFill>
                <a:latin typeface="Consolas"/>
                <a:ea typeface="Consolas"/>
                <a:cs typeface="Consolas"/>
                <a:sym typeface="Consolas"/>
              </a:rPr>
              <a:t>'I am string'</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a:t>
            </a:r>
            <a:r>
              <a:rPr lang="tr-TR" sz="1400">
                <a:solidFill>
                  <a:srgbClr val="FF00FF"/>
                </a:solidFill>
                <a:latin typeface="Consolas"/>
                <a:ea typeface="Consolas"/>
                <a:cs typeface="Consolas"/>
                <a:sym typeface="Consolas"/>
              </a:rPr>
              <a:t>type</a:t>
            </a:r>
            <a:r>
              <a:rPr lang="tr-TR" sz="1400">
                <a:solidFill>
                  <a:srgbClr val="434343"/>
                </a:solidFill>
                <a:latin typeface="Consolas"/>
                <a:ea typeface="Consolas"/>
                <a:cs typeface="Consolas"/>
                <a:sym typeface="Consolas"/>
              </a:rPr>
              <a:t>(my_data))</a:t>
            </a:r>
            <a:endParaRPr sz="1400">
              <a:solidFill>
                <a:srgbClr val="434343"/>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814d71bd27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6" name="Google Shape;1156;g814d71bd27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my_data =</a:t>
            </a:r>
            <a:r>
              <a:rPr lang="tr-TR" sz="1400">
                <a:solidFill>
                  <a:srgbClr val="0000FF"/>
                </a:solidFill>
                <a:latin typeface="Consolas"/>
                <a:ea typeface="Consolas"/>
                <a:cs typeface="Consolas"/>
                <a:sym typeface="Consolas"/>
              </a:rPr>
              <a:t> </a:t>
            </a:r>
            <a:r>
              <a:rPr lang="tr-TR" sz="1400">
                <a:solidFill>
                  <a:srgbClr val="FF0000"/>
                </a:solidFill>
                <a:latin typeface="Consolas"/>
                <a:ea typeface="Consolas"/>
                <a:cs typeface="Consolas"/>
                <a:sym typeface="Consolas"/>
              </a:rPr>
              <a:t>'I am string'</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a:t>
            </a:r>
            <a:r>
              <a:rPr lang="tr-TR" sz="1400">
                <a:solidFill>
                  <a:srgbClr val="FF00FF"/>
                </a:solidFill>
                <a:latin typeface="Consolas"/>
                <a:ea typeface="Consolas"/>
                <a:cs typeface="Consolas"/>
                <a:sym typeface="Consolas"/>
              </a:rPr>
              <a:t>type</a:t>
            </a:r>
            <a:r>
              <a:rPr lang="tr-TR" sz="1400">
                <a:solidFill>
                  <a:srgbClr val="434343"/>
                </a:solidFill>
                <a:latin typeface="Consolas"/>
                <a:ea typeface="Consolas"/>
                <a:cs typeface="Consolas"/>
                <a:sym typeface="Consolas"/>
              </a:rPr>
              <a:t>(my_data))</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chemeClr val="dk1"/>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dd065d813e_0_2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dd065d813e_0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814d71bd27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5" name="Google Shape;1165;g814d71bd27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TR" sz="1450">
                <a:solidFill>
                  <a:srgbClr val="373A3C"/>
                </a:solidFill>
                <a:highlight>
                  <a:srgbClr val="FFFFFF"/>
                </a:highlight>
              </a:rPr>
              <a:t>We can convert the types of data to each other if the type allows to be converted. There are some functions to convert the types</a:t>
            </a:r>
            <a:endParaRPr sz="1450">
              <a:solidFill>
                <a:srgbClr val="373A3C"/>
              </a:solidFill>
              <a:highlight>
                <a:srgbClr val="FFFFFF"/>
              </a:highlight>
            </a:endParaRPr>
          </a:p>
          <a:p>
            <a:pPr indent="0" lvl="0" marL="0" rtl="0" algn="l">
              <a:lnSpc>
                <a:spcPct val="135714"/>
              </a:lnSpc>
              <a:spcBef>
                <a:spcPts val="1200"/>
              </a:spcBef>
              <a:spcAft>
                <a:spcPts val="0"/>
              </a:spcAft>
              <a:buClr>
                <a:schemeClr val="dk1"/>
              </a:buClr>
              <a:buSzPts val="1100"/>
              <a:buFont typeface="Arial"/>
              <a:buNone/>
            </a:pPr>
            <a:r>
              <a:rPr lang="tr-TR" sz="1450">
                <a:solidFill>
                  <a:schemeClr val="dk1"/>
                </a:solidFill>
                <a:highlight>
                  <a:schemeClr val="lt1"/>
                </a:highlight>
              </a:rPr>
              <a:t>str() converts to string type</a:t>
            </a:r>
            <a:endParaRPr sz="1450">
              <a:solidFill>
                <a:schemeClr val="dk1"/>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rPr lang="tr-TR" sz="1450">
                <a:solidFill>
                  <a:schemeClr val="dk1"/>
                </a:solidFill>
                <a:highlight>
                  <a:schemeClr val="lt1"/>
                </a:highlight>
              </a:rPr>
              <a:t>int() converts to signed integer type</a:t>
            </a:r>
            <a:endParaRPr sz="1450">
              <a:solidFill>
                <a:schemeClr val="dk1"/>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rPr lang="tr-TR" sz="1450">
                <a:solidFill>
                  <a:schemeClr val="dk1"/>
                </a:solidFill>
                <a:highlight>
                  <a:schemeClr val="lt1"/>
                </a:highlight>
              </a:rPr>
              <a:t>float() converts to floating point type</a:t>
            </a:r>
            <a:endParaRPr sz="1450">
              <a:solidFill>
                <a:schemeClr val="dk1"/>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rPr lang="tr-TR" sz="1450">
                <a:solidFill>
                  <a:schemeClr val="dk1"/>
                </a:solidFill>
                <a:highlight>
                  <a:schemeClr val="lt1"/>
                </a:highlight>
              </a:rPr>
              <a:t>bool() converts to boolean value type</a:t>
            </a:r>
            <a:endParaRPr sz="1450">
              <a:solidFill>
                <a:schemeClr val="dk1"/>
              </a:solidFill>
              <a:highlight>
                <a:schemeClr val="lt1"/>
              </a:highlight>
            </a:endParaRPr>
          </a:p>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SLIDES_API36057444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SLIDES_API36057444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6de12ee596_0_4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7" name="Google Shape;1187;g6de12ee596_0_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pi = 3.14</a:t>
            </a:r>
            <a:r>
              <a:rPr lang="tr-TR" sz="1400">
                <a:solidFill>
                  <a:srgbClr val="0000FF"/>
                </a:solidFill>
                <a:latin typeface="Consolas"/>
                <a:ea typeface="Consolas"/>
                <a:cs typeface="Consolas"/>
                <a:sym typeface="Consolas"/>
              </a:rPr>
              <a:t>  </a:t>
            </a:r>
            <a:endParaRPr sz="14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converted_pi = </a:t>
            </a:r>
            <a:r>
              <a:rPr lang="tr-TR" sz="1400">
                <a:solidFill>
                  <a:srgbClr val="FF00FF"/>
                </a:solidFill>
                <a:latin typeface="Consolas"/>
                <a:ea typeface="Consolas"/>
                <a:cs typeface="Consolas"/>
                <a:sym typeface="Consolas"/>
              </a:rPr>
              <a:t>str</a:t>
            </a:r>
            <a:r>
              <a:rPr lang="tr-TR" sz="1400">
                <a:solidFill>
                  <a:srgbClr val="434343"/>
                </a:solidFill>
                <a:latin typeface="Consolas"/>
                <a:ea typeface="Consolas"/>
                <a:cs typeface="Consolas"/>
                <a:sym typeface="Consolas"/>
              </a:rPr>
              <a:t>(pi)</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(converted_pi)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a:t>
            </a:r>
            <a:r>
              <a:rPr lang="tr-TR" sz="1400">
                <a:solidFill>
                  <a:srgbClr val="FF00FF"/>
                </a:solidFill>
                <a:latin typeface="Consolas"/>
                <a:ea typeface="Consolas"/>
                <a:cs typeface="Consolas"/>
                <a:sym typeface="Consolas"/>
              </a:rPr>
              <a:t>type</a:t>
            </a:r>
            <a:r>
              <a:rPr lang="tr-TR" sz="1400">
                <a:solidFill>
                  <a:srgbClr val="434343"/>
                </a:solidFill>
                <a:latin typeface="Consolas"/>
                <a:ea typeface="Consolas"/>
                <a:cs typeface="Consolas"/>
                <a:sym typeface="Consolas"/>
              </a:rPr>
              <a:t>(converted_pi))</a:t>
            </a:r>
            <a:endParaRPr sz="1400">
              <a:solidFill>
                <a:srgbClr val="434343"/>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814d71bd27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5" name="Google Shape;1195;g814d71bd27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pi = 3.14</a:t>
            </a:r>
            <a:r>
              <a:rPr lang="tr-TR" sz="1400">
                <a:solidFill>
                  <a:srgbClr val="0000FF"/>
                </a:solidFill>
                <a:latin typeface="Consolas"/>
                <a:ea typeface="Consolas"/>
                <a:cs typeface="Consolas"/>
                <a:sym typeface="Consolas"/>
              </a:rPr>
              <a:t>  </a:t>
            </a:r>
            <a:endParaRPr sz="14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converted_pi = </a:t>
            </a:r>
            <a:r>
              <a:rPr lang="tr-TR" sz="1400">
                <a:solidFill>
                  <a:srgbClr val="FF00FF"/>
                </a:solidFill>
                <a:latin typeface="Consolas"/>
                <a:ea typeface="Consolas"/>
                <a:cs typeface="Consolas"/>
                <a:sym typeface="Consolas"/>
              </a:rPr>
              <a:t>str</a:t>
            </a:r>
            <a:r>
              <a:rPr lang="tr-TR" sz="1400">
                <a:solidFill>
                  <a:srgbClr val="434343"/>
                </a:solidFill>
                <a:latin typeface="Consolas"/>
                <a:ea typeface="Consolas"/>
                <a:cs typeface="Consolas"/>
                <a:sym typeface="Consolas"/>
              </a:rPr>
              <a:t>(pi)</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(converted_pi)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a:t>
            </a:r>
            <a:r>
              <a:rPr lang="tr-TR" sz="1400">
                <a:solidFill>
                  <a:srgbClr val="FF00FF"/>
                </a:solidFill>
                <a:latin typeface="Consolas"/>
                <a:ea typeface="Consolas"/>
                <a:cs typeface="Consolas"/>
                <a:sym typeface="Consolas"/>
              </a:rPr>
              <a:t>type</a:t>
            </a:r>
            <a:r>
              <a:rPr lang="tr-TR" sz="1400">
                <a:solidFill>
                  <a:srgbClr val="434343"/>
                </a:solidFill>
                <a:latin typeface="Consolas"/>
                <a:ea typeface="Consolas"/>
                <a:cs typeface="Consolas"/>
                <a:sym typeface="Consolas"/>
              </a:rPr>
              <a:t>(converted_pi))</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chemeClr val="dk1"/>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a:latin typeface="Consolas"/>
              <a:ea typeface="Consolas"/>
              <a:cs typeface="Consolas"/>
              <a:sym typeface="Consola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7692702bd0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4" name="Google Shape;1204;g7692702bd0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t>This time we convert float to integer type. So, remember how the type function converts float into integer.</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pi = 3.14</a:t>
            </a:r>
            <a:r>
              <a:rPr lang="tr-TR" sz="1400">
                <a:solidFill>
                  <a:srgbClr val="0000FF"/>
                </a:solidFill>
                <a:latin typeface="Consolas"/>
                <a:ea typeface="Consolas"/>
                <a:cs typeface="Consolas"/>
                <a:sym typeface="Consolas"/>
              </a:rPr>
              <a:t>  </a:t>
            </a:r>
            <a:endParaRPr sz="14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converted_pi = </a:t>
            </a:r>
            <a:r>
              <a:rPr lang="tr-TR" sz="1400">
                <a:solidFill>
                  <a:srgbClr val="FF00FF"/>
                </a:solidFill>
                <a:latin typeface="Consolas"/>
                <a:ea typeface="Consolas"/>
                <a:cs typeface="Consolas"/>
                <a:sym typeface="Consolas"/>
              </a:rPr>
              <a:t>int</a:t>
            </a:r>
            <a:r>
              <a:rPr lang="tr-TR" sz="1400">
                <a:solidFill>
                  <a:srgbClr val="434343"/>
                </a:solidFill>
                <a:latin typeface="Consolas"/>
                <a:ea typeface="Consolas"/>
                <a:cs typeface="Consolas"/>
                <a:sym typeface="Consolas"/>
              </a:rPr>
              <a:t>(pi)</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(converted_pi)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a:t>
            </a:r>
            <a:r>
              <a:rPr lang="tr-TR" sz="1400">
                <a:solidFill>
                  <a:srgbClr val="FF00FF"/>
                </a:solidFill>
                <a:latin typeface="Consolas"/>
                <a:ea typeface="Consolas"/>
                <a:cs typeface="Consolas"/>
                <a:sym typeface="Consolas"/>
              </a:rPr>
              <a:t>type</a:t>
            </a:r>
            <a:r>
              <a:rPr lang="tr-TR" sz="1400">
                <a:solidFill>
                  <a:srgbClr val="434343"/>
                </a:solidFill>
                <a:latin typeface="Consolas"/>
                <a:ea typeface="Consolas"/>
                <a:cs typeface="Consolas"/>
                <a:sym typeface="Consolas"/>
              </a:rPr>
              <a:t>(converted_pi))</a:t>
            </a:r>
            <a:endParaRPr sz="1400">
              <a:solidFill>
                <a:srgbClr val="434343"/>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814d71bd27_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3" name="Google Shape;1213;g814d71bd27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You can see that it takes the part before decimal point. it removes decimal part of the number and the integer part of the number remains.</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pi = 3.14</a:t>
            </a:r>
            <a:r>
              <a:rPr lang="tr-TR" sz="1400">
                <a:solidFill>
                  <a:srgbClr val="0000FF"/>
                </a:solidFill>
                <a:latin typeface="Consolas"/>
                <a:ea typeface="Consolas"/>
                <a:cs typeface="Consolas"/>
                <a:sym typeface="Consolas"/>
              </a:rPr>
              <a:t>  </a:t>
            </a:r>
            <a:endParaRPr sz="14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converted_pi = </a:t>
            </a:r>
            <a:r>
              <a:rPr lang="tr-TR" sz="1400">
                <a:solidFill>
                  <a:srgbClr val="FF00FF"/>
                </a:solidFill>
                <a:latin typeface="Consolas"/>
                <a:ea typeface="Consolas"/>
                <a:cs typeface="Consolas"/>
                <a:sym typeface="Consolas"/>
              </a:rPr>
              <a:t>int</a:t>
            </a:r>
            <a:r>
              <a:rPr lang="tr-TR" sz="1400">
                <a:solidFill>
                  <a:srgbClr val="434343"/>
                </a:solidFill>
                <a:latin typeface="Consolas"/>
                <a:ea typeface="Consolas"/>
                <a:cs typeface="Consolas"/>
                <a:sym typeface="Consolas"/>
              </a:rPr>
              <a:t>(pi)</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(converted_pi)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a:t>
            </a:r>
            <a:r>
              <a:rPr lang="tr-TR" sz="1400">
                <a:solidFill>
                  <a:srgbClr val="FF00FF"/>
                </a:solidFill>
                <a:latin typeface="Consolas"/>
                <a:ea typeface="Consolas"/>
                <a:cs typeface="Consolas"/>
                <a:sym typeface="Consolas"/>
              </a:rPr>
              <a:t>type</a:t>
            </a:r>
            <a:r>
              <a:rPr lang="tr-TR" sz="1400">
                <a:solidFill>
                  <a:srgbClr val="434343"/>
                </a:solidFill>
                <a:latin typeface="Consolas"/>
                <a:ea typeface="Consolas"/>
                <a:cs typeface="Consolas"/>
                <a:sym typeface="Consolas"/>
              </a:rPr>
              <a:t>(converted_pi))</a:t>
            </a:r>
            <a:endParaRPr sz="1400"/>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7692702bd0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2" name="Google Shape;1222;g7692702bd0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no = 3</a:t>
            </a:r>
            <a:r>
              <a:rPr lang="tr-TR" sz="1400">
                <a:solidFill>
                  <a:srgbClr val="0000FF"/>
                </a:solidFill>
                <a:latin typeface="Consolas"/>
                <a:ea typeface="Consolas"/>
                <a:cs typeface="Consolas"/>
                <a:sym typeface="Consolas"/>
              </a:rPr>
              <a:t>  </a:t>
            </a:r>
            <a:endParaRPr sz="14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converted_no = </a:t>
            </a:r>
            <a:r>
              <a:rPr lang="tr-TR" sz="1400">
                <a:solidFill>
                  <a:srgbClr val="FF00FF"/>
                </a:solidFill>
                <a:latin typeface="Consolas"/>
                <a:ea typeface="Consolas"/>
                <a:cs typeface="Consolas"/>
                <a:sym typeface="Consolas"/>
              </a:rPr>
              <a:t>float</a:t>
            </a:r>
            <a:r>
              <a:rPr lang="tr-TR" sz="1400">
                <a:solidFill>
                  <a:srgbClr val="434343"/>
                </a:solidFill>
                <a:latin typeface="Consolas"/>
                <a:ea typeface="Consolas"/>
                <a:cs typeface="Consolas"/>
                <a:sym typeface="Consolas"/>
              </a:rPr>
              <a:t>(no)</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(converted_no)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a:t>
            </a:r>
            <a:r>
              <a:rPr lang="tr-TR" sz="1400">
                <a:solidFill>
                  <a:srgbClr val="FF00FF"/>
                </a:solidFill>
                <a:latin typeface="Consolas"/>
                <a:ea typeface="Consolas"/>
                <a:cs typeface="Consolas"/>
                <a:sym typeface="Consolas"/>
              </a:rPr>
              <a:t>type</a:t>
            </a:r>
            <a:r>
              <a:rPr lang="tr-TR" sz="1400">
                <a:solidFill>
                  <a:srgbClr val="434343"/>
                </a:solidFill>
                <a:latin typeface="Consolas"/>
                <a:ea typeface="Consolas"/>
                <a:cs typeface="Consolas"/>
                <a:sym typeface="Consolas"/>
              </a:rPr>
              <a:t>(converted_no))</a:t>
            </a:r>
            <a:endParaRPr sz="1400">
              <a:solidFill>
                <a:srgbClr val="434343"/>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814d71bd27_0_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0" name="Google Shape;1230;g814d71bd27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no = 3</a:t>
            </a:r>
            <a:r>
              <a:rPr lang="tr-TR" sz="1400">
                <a:solidFill>
                  <a:srgbClr val="0000FF"/>
                </a:solidFill>
                <a:latin typeface="Consolas"/>
                <a:ea typeface="Consolas"/>
                <a:cs typeface="Consolas"/>
                <a:sym typeface="Consolas"/>
              </a:rPr>
              <a:t>  </a:t>
            </a:r>
            <a:endParaRPr sz="14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converted_no = </a:t>
            </a:r>
            <a:r>
              <a:rPr lang="tr-TR" sz="1400">
                <a:solidFill>
                  <a:srgbClr val="FF00FF"/>
                </a:solidFill>
                <a:latin typeface="Consolas"/>
                <a:ea typeface="Consolas"/>
                <a:cs typeface="Consolas"/>
                <a:sym typeface="Consolas"/>
              </a:rPr>
              <a:t>float</a:t>
            </a:r>
            <a:r>
              <a:rPr lang="tr-TR" sz="1400">
                <a:solidFill>
                  <a:srgbClr val="434343"/>
                </a:solidFill>
                <a:latin typeface="Consolas"/>
                <a:ea typeface="Consolas"/>
                <a:cs typeface="Consolas"/>
                <a:sym typeface="Consolas"/>
              </a:rPr>
              <a:t>(no)</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(converted_no)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a:t>
            </a:r>
            <a:r>
              <a:rPr lang="tr-TR" sz="1400">
                <a:solidFill>
                  <a:srgbClr val="FF00FF"/>
                </a:solidFill>
                <a:latin typeface="Consolas"/>
                <a:ea typeface="Consolas"/>
                <a:cs typeface="Consolas"/>
                <a:sym typeface="Consolas"/>
              </a:rPr>
              <a:t>type</a:t>
            </a:r>
            <a:r>
              <a:rPr lang="tr-TR" sz="1400">
                <a:solidFill>
                  <a:srgbClr val="434343"/>
                </a:solidFill>
                <a:latin typeface="Consolas"/>
                <a:ea typeface="Consolas"/>
                <a:cs typeface="Consolas"/>
                <a:sym typeface="Consolas"/>
              </a:rPr>
              <a:t>(converted_no))</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chemeClr val="dk1"/>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a:latin typeface="Consolas"/>
              <a:ea typeface="Consolas"/>
              <a:cs typeface="Consolas"/>
              <a:sym typeface="Consola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7692702bd0_0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9" name="Google Shape;1239;g7692702bd0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latin typeface="Consolas"/>
                <a:ea typeface="Consolas"/>
                <a:cs typeface="Consolas"/>
                <a:sym typeface="Consolas"/>
              </a:rPr>
              <a:t>x = 39</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v = </a:t>
            </a:r>
            <a:r>
              <a:rPr lang="tr-TR" sz="1400">
                <a:solidFill>
                  <a:srgbClr val="3A3F50"/>
                </a:solidFill>
                <a:latin typeface="Consolas"/>
                <a:ea typeface="Consolas"/>
                <a:cs typeface="Consolas"/>
                <a:sym typeface="Consolas"/>
              </a:rPr>
              <a:t>"</a:t>
            </a:r>
            <a:r>
              <a:rPr lang="tr-TR" sz="1400">
                <a:latin typeface="Consolas"/>
                <a:ea typeface="Consolas"/>
                <a:cs typeface="Consolas"/>
                <a:sym typeface="Consolas"/>
              </a:rPr>
              <a:t>11</a:t>
            </a:r>
            <a:r>
              <a:rPr lang="tr-TR" sz="1400">
                <a:solidFill>
                  <a:srgbClr val="3A3F50"/>
                </a:solidFill>
                <a:latin typeface="Consolas"/>
                <a:ea typeface="Consolas"/>
                <a:cs typeface="Consolas"/>
                <a:sym typeface="Consolas"/>
              </a:rPr>
              <a:t>"</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y = </a:t>
            </a:r>
            <a:r>
              <a:rPr lang="tr-TR" sz="1400">
                <a:solidFill>
                  <a:srgbClr val="3A3F50"/>
                </a:solidFill>
                <a:latin typeface="Consolas"/>
                <a:ea typeface="Consolas"/>
                <a:cs typeface="Consolas"/>
                <a:sym typeface="Consolas"/>
              </a:rPr>
              <a:t>"</a:t>
            </a:r>
            <a:r>
              <a:rPr lang="tr-TR" sz="1400">
                <a:latin typeface="Consolas"/>
                <a:ea typeface="Consolas"/>
                <a:cs typeface="Consolas"/>
                <a:sym typeface="Consolas"/>
              </a:rPr>
              <a:t>2.5</a:t>
            </a:r>
            <a:r>
              <a:rPr lang="tr-TR" sz="1400">
                <a:solidFill>
                  <a:srgbClr val="3A3F50"/>
                </a:solidFill>
                <a:latin typeface="Consolas"/>
                <a:ea typeface="Consolas"/>
                <a:cs typeface="Consolas"/>
                <a:sym typeface="Consolas"/>
              </a:rPr>
              <a:t>"</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z = </a:t>
            </a:r>
            <a:r>
              <a:rPr lang="tr-TR" sz="1400">
                <a:latin typeface="Consolas"/>
                <a:ea typeface="Consolas"/>
                <a:cs typeface="Consolas"/>
                <a:sym typeface="Consolas"/>
              </a:rPr>
              <a:t>"</a:t>
            </a:r>
            <a:r>
              <a:rPr lang="tr-TR" sz="1400">
                <a:latin typeface="Consolas"/>
                <a:ea typeface="Consolas"/>
                <a:cs typeface="Consolas"/>
                <a:sym typeface="Consolas"/>
              </a:rPr>
              <a:t>I am at_</a:t>
            </a:r>
            <a:r>
              <a:rPr lang="tr-TR" sz="1400">
                <a:latin typeface="Consolas"/>
                <a:ea typeface="Consolas"/>
                <a:cs typeface="Consolas"/>
                <a:sym typeface="Consolas"/>
              </a:rPr>
              <a:t>"</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print(x-int(v))</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print(x-float(y))</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print(z+str(x))</a:t>
            </a:r>
            <a:endParaRPr sz="1400">
              <a:latin typeface="Consolas"/>
              <a:ea typeface="Consolas"/>
              <a:cs typeface="Consolas"/>
              <a:sym typeface="Consola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814d71bd27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7" name="Google Shape;1247;g814d71bd27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400">
                <a:solidFill>
                  <a:schemeClr val="dk1"/>
                </a:solidFill>
              </a:rPr>
              <a:t>…….... if we subtract 11 from 39 then it equals to 28</a:t>
            </a:r>
            <a:endParaRPr sz="1400">
              <a:solidFill>
                <a:schemeClr val="dk1"/>
              </a:solidFill>
            </a:endParaRPr>
          </a:p>
          <a:p>
            <a:pPr indent="0" lvl="0" marL="0" rtl="0" algn="l">
              <a:lnSpc>
                <a:spcPct val="100000"/>
              </a:lnSpc>
              <a:spcBef>
                <a:spcPts val="0"/>
              </a:spcBef>
              <a:spcAft>
                <a:spcPts val="0"/>
              </a:spcAft>
              <a:buSzPts val="1400"/>
              <a:buNone/>
            </a:pPr>
            <a:r>
              <a:t/>
            </a:r>
            <a:endParaRPr>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x = 39</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v = </a:t>
            </a:r>
            <a:r>
              <a:rPr lang="tr-TR" sz="1400">
                <a:solidFill>
                  <a:srgbClr val="3A3F50"/>
                </a:solidFill>
                <a:latin typeface="Consolas"/>
                <a:ea typeface="Consolas"/>
                <a:cs typeface="Consolas"/>
                <a:sym typeface="Consolas"/>
              </a:rPr>
              <a:t>"</a:t>
            </a:r>
            <a:r>
              <a:rPr lang="tr-TR" sz="1400">
                <a:solidFill>
                  <a:schemeClr val="dk1"/>
                </a:solidFill>
                <a:latin typeface="Consolas"/>
                <a:ea typeface="Consolas"/>
                <a:cs typeface="Consolas"/>
                <a:sym typeface="Consolas"/>
              </a:rPr>
              <a:t>11</a:t>
            </a:r>
            <a:r>
              <a:rPr lang="tr-TR" sz="1400">
                <a:solidFill>
                  <a:srgbClr val="3A3F50"/>
                </a:solidFill>
                <a:latin typeface="Consolas"/>
                <a:ea typeface="Consolas"/>
                <a:cs typeface="Consolas"/>
                <a:sym typeface="Consolas"/>
              </a:rPr>
              <a:t>"</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y = </a:t>
            </a:r>
            <a:r>
              <a:rPr lang="tr-TR" sz="1400">
                <a:solidFill>
                  <a:srgbClr val="3A3F50"/>
                </a:solidFill>
                <a:latin typeface="Consolas"/>
                <a:ea typeface="Consolas"/>
                <a:cs typeface="Consolas"/>
                <a:sym typeface="Consolas"/>
              </a:rPr>
              <a:t>"</a:t>
            </a:r>
            <a:r>
              <a:rPr lang="tr-TR" sz="1400">
                <a:solidFill>
                  <a:schemeClr val="dk1"/>
                </a:solidFill>
                <a:latin typeface="Consolas"/>
                <a:ea typeface="Consolas"/>
                <a:cs typeface="Consolas"/>
                <a:sym typeface="Consolas"/>
              </a:rPr>
              <a:t>2.5</a:t>
            </a:r>
            <a:r>
              <a:rPr lang="tr-TR" sz="1400">
                <a:solidFill>
                  <a:srgbClr val="3A3F50"/>
                </a:solidFill>
                <a:latin typeface="Consolas"/>
                <a:ea typeface="Consolas"/>
                <a:cs typeface="Consolas"/>
                <a:sym typeface="Consolas"/>
              </a:rPr>
              <a:t>"</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z = "I am at_"</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print(x-int(v))</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print(x-float(y))</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print(z+str(x))</a:t>
            </a:r>
            <a:endParaRPr sz="1400">
              <a:solidFill>
                <a:schemeClr val="dk1"/>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a:latin typeface="Consolas"/>
              <a:ea typeface="Consolas"/>
              <a:cs typeface="Consolas"/>
              <a:sym typeface="Consola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dd065d813e_0_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dd065d813e_0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TR" sz="1450">
                <a:solidFill>
                  <a:srgbClr val="373A3C"/>
                </a:solidFill>
                <a:highlight>
                  <a:srgbClr val="FFFFFF"/>
                </a:highlight>
              </a:rPr>
              <a:t>As you know, each variable has a unique name that distinguishes it from others. Giving a good name to a variable may not be as simple as it sounds.</a:t>
            </a:r>
            <a:endParaRPr sz="1450">
              <a:solidFill>
                <a:srgbClr val="373A3C"/>
              </a:solidFill>
              <a:highlight>
                <a:srgbClr val="FFFFFF"/>
              </a:highlight>
            </a:endParaRPr>
          </a:p>
          <a:p>
            <a:pPr indent="0" lvl="0" marL="0" rtl="0" algn="l">
              <a:lnSpc>
                <a:spcPct val="115000"/>
              </a:lnSpc>
              <a:spcBef>
                <a:spcPts val="1200"/>
              </a:spcBef>
              <a:spcAft>
                <a:spcPts val="0"/>
              </a:spcAft>
              <a:buSzPts val="1100"/>
              <a:buNone/>
            </a:pPr>
            <a:r>
              <a:rPr lang="tr-TR" sz="1450">
                <a:solidFill>
                  <a:srgbClr val="373A3C"/>
                </a:solidFill>
                <a:highlight>
                  <a:srgbClr val="FFFFFF"/>
                </a:highlight>
              </a:rPr>
              <a:t>A Python variable is a reserved memory location to store values. In other words, a variable gives data to the computer for processing. We will discuss variables in detail in the next lessons.</a:t>
            </a:r>
            <a:endParaRPr sz="1450">
              <a:solidFill>
                <a:srgbClr val="373A3C"/>
              </a:solidFill>
              <a:highlight>
                <a:srgbClr val="FFFFFF"/>
              </a:highlight>
            </a:endParaRPr>
          </a:p>
          <a:p>
            <a:pPr indent="-320675" lvl="0" marL="457200" rtl="0" algn="l">
              <a:lnSpc>
                <a:spcPct val="115000"/>
              </a:lnSpc>
              <a:spcBef>
                <a:spcPts val="1200"/>
              </a:spcBef>
              <a:spcAft>
                <a:spcPts val="0"/>
              </a:spcAft>
              <a:buClr>
                <a:srgbClr val="2F6473"/>
              </a:buClr>
              <a:buSzPts val="1450"/>
              <a:buChar char="●"/>
            </a:pPr>
            <a:r>
              <a:rPr lang="tr-TR" sz="1450">
                <a:solidFill>
                  <a:schemeClr val="dk1"/>
                </a:solidFill>
              </a:rPr>
              <a:t>Remember, a nice and meaningful naming of variables is a skill that can be gained over time. Of course, you also need to be familiar with PEP 8 traditional rules.</a:t>
            </a:r>
            <a:endParaRPr sz="1450">
              <a:solidFill>
                <a:schemeClr val="dk1"/>
              </a:solidFill>
            </a:endParaRPr>
          </a:p>
          <a:p>
            <a:pPr indent="0" lvl="0" marL="0" rtl="0" algn="l">
              <a:lnSpc>
                <a:spcPct val="115000"/>
              </a:lnSpc>
              <a:spcBef>
                <a:spcPts val="1200"/>
              </a:spcBef>
              <a:spcAft>
                <a:spcPts val="0"/>
              </a:spcAft>
              <a:buNone/>
            </a:pPr>
            <a:r>
              <a:rPr lang="tr-TR" sz="1450">
                <a:solidFill>
                  <a:srgbClr val="373A3C"/>
                </a:solidFill>
                <a:highlight>
                  <a:srgbClr val="FFFFFF"/>
                </a:highlight>
              </a:rPr>
              <a:t>Expert programmers care much for naming the variables well to make their codes easy to understand. It is important because programmers spend a lot of time reading and understanding code written by other programmers.</a:t>
            </a:r>
            <a:endParaRPr sz="1450">
              <a:solidFill>
                <a:srgbClr val="373A3C"/>
              </a:solidFill>
              <a:highlight>
                <a:srgbClr val="FFFFFF"/>
              </a:highlight>
            </a:endParaRPr>
          </a:p>
          <a:p>
            <a:pPr indent="0" lvl="0" marL="0" rtl="0" algn="l">
              <a:lnSpc>
                <a:spcPct val="115000"/>
              </a:lnSpc>
              <a:spcBef>
                <a:spcPts val="1200"/>
              </a:spcBef>
              <a:spcAft>
                <a:spcPts val="1200"/>
              </a:spcAft>
              <a:buNone/>
            </a:pPr>
            <a:r>
              <a:rPr lang="tr-TR" sz="1450">
                <a:solidFill>
                  <a:srgbClr val="373A3C"/>
                </a:solidFill>
                <a:highlight>
                  <a:srgbClr val="FFFFFF"/>
                </a:highlight>
              </a:rPr>
              <a:t>The convention of naming is optional. You can use any names you like but it is useful to follow the convention so that someone (including you) knows what you have written.</a:t>
            </a:r>
            <a:endParaRPr sz="1450">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814d71bd27_0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5" name="Google Shape;1255;g814d71bd27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3A3F50"/>
              </a:buClr>
              <a:buSzPts val="1400"/>
              <a:buFont typeface="Arial"/>
              <a:buNone/>
            </a:pPr>
            <a:r>
              <a:rPr lang="tr-TR" sz="1400">
                <a:solidFill>
                  <a:srgbClr val="3A3F50"/>
                </a:solidFill>
                <a:latin typeface="Consolas"/>
                <a:ea typeface="Consolas"/>
                <a:cs typeface="Consolas"/>
                <a:sym typeface="Consolas"/>
              </a:rPr>
              <a:t>x = 39</a:t>
            </a:r>
            <a:endParaRPr sz="1400">
              <a:solidFill>
                <a:srgbClr val="3A3F50"/>
              </a:solidFill>
              <a:latin typeface="Consolas"/>
              <a:ea typeface="Consolas"/>
              <a:cs typeface="Consolas"/>
              <a:sym typeface="Consolas"/>
            </a:endParaRPr>
          </a:p>
          <a:p>
            <a:pPr indent="0" lvl="0" marL="0" rtl="0" algn="l">
              <a:spcBef>
                <a:spcPts val="0"/>
              </a:spcBef>
              <a:spcAft>
                <a:spcPts val="0"/>
              </a:spcAft>
              <a:buClr>
                <a:srgbClr val="3A3F50"/>
              </a:buClr>
              <a:buSzPts val="1400"/>
              <a:buFont typeface="Arial"/>
              <a:buNone/>
            </a:pPr>
            <a:r>
              <a:rPr lang="tr-TR" sz="1400">
                <a:solidFill>
                  <a:srgbClr val="3A3F50"/>
                </a:solidFill>
                <a:latin typeface="Consolas"/>
                <a:ea typeface="Consolas"/>
                <a:cs typeface="Consolas"/>
                <a:sym typeface="Consolas"/>
              </a:rPr>
              <a:t>v = "11"</a:t>
            </a:r>
            <a:endParaRPr sz="1400">
              <a:solidFill>
                <a:srgbClr val="3A3F50"/>
              </a:solidFill>
              <a:latin typeface="Consolas"/>
              <a:ea typeface="Consolas"/>
              <a:cs typeface="Consolas"/>
              <a:sym typeface="Consolas"/>
            </a:endParaRPr>
          </a:p>
          <a:p>
            <a:pPr indent="0" lvl="0" marL="0" rtl="0" algn="l">
              <a:spcBef>
                <a:spcPts val="0"/>
              </a:spcBef>
              <a:spcAft>
                <a:spcPts val="0"/>
              </a:spcAft>
              <a:buClr>
                <a:srgbClr val="3A3F50"/>
              </a:buClr>
              <a:buSzPts val="1400"/>
              <a:buFont typeface="Arial"/>
              <a:buNone/>
            </a:pPr>
            <a:r>
              <a:rPr lang="tr-TR" sz="1400">
                <a:solidFill>
                  <a:srgbClr val="3A3F50"/>
                </a:solidFill>
                <a:latin typeface="Consolas"/>
                <a:ea typeface="Consolas"/>
                <a:cs typeface="Consolas"/>
                <a:sym typeface="Consolas"/>
              </a:rPr>
              <a:t>y = "2.5"</a:t>
            </a:r>
            <a:endParaRPr sz="1400">
              <a:solidFill>
                <a:srgbClr val="3A3F50"/>
              </a:solidFill>
              <a:latin typeface="Consolas"/>
              <a:ea typeface="Consolas"/>
              <a:cs typeface="Consolas"/>
              <a:sym typeface="Consolas"/>
            </a:endParaRPr>
          </a:p>
          <a:p>
            <a:pPr indent="0" lvl="0" marL="0" rtl="0" algn="l">
              <a:spcBef>
                <a:spcPts val="0"/>
              </a:spcBef>
              <a:spcAft>
                <a:spcPts val="0"/>
              </a:spcAft>
              <a:buClr>
                <a:srgbClr val="3A3F50"/>
              </a:buClr>
              <a:buSzPts val="1400"/>
              <a:buFont typeface="Arial"/>
              <a:buNone/>
            </a:pPr>
            <a:r>
              <a:rPr lang="tr-TR" sz="1400">
                <a:solidFill>
                  <a:srgbClr val="3A3F50"/>
                </a:solidFill>
                <a:latin typeface="Consolas"/>
                <a:ea typeface="Consolas"/>
                <a:cs typeface="Consolas"/>
                <a:sym typeface="Consolas"/>
              </a:rPr>
              <a:t>z = "I am at_"</a:t>
            </a:r>
            <a:endParaRPr sz="1400">
              <a:solidFill>
                <a:srgbClr val="3A3F50"/>
              </a:solidFill>
              <a:latin typeface="Consolas"/>
              <a:ea typeface="Consolas"/>
              <a:cs typeface="Consolas"/>
              <a:sym typeface="Consolas"/>
            </a:endParaRPr>
          </a:p>
          <a:p>
            <a:pPr indent="0" lvl="0" marL="0" rtl="0" algn="l">
              <a:spcBef>
                <a:spcPts val="0"/>
              </a:spcBef>
              <a:spcAft>
                <a:spcPts val="0"/>
              </a:spcAft>
              <a:buClr>
                <a:srgbClr val="3A3F50"/>
              </a:buClr>
              <a:buSzPts val="1400"/>
              <a:buFont typeface="Arial"/>
              <a:buNone/>
            </a:pPr>
            <a:r>
              <a:t/>
            </a:r>
            <a:endParaRPr sz="1400">
              <a:solidFill>
                <a:srgbClr val="3A3F50"/>
              </a:solidFill>
              <a:latin typeface="Consolas"/>
              <a:ea typeface="Consolas"/>
              <a:cs typeface="Consolas"/>
              <a:sym typeface="Consolas"/>
            </a:endParaRPr>
          </a:p>
          <a:p>
            <a:pPr indent="0" lvl="0" marL="0" rtl="0" algn="l">
              <a:spcBef>
                <a:spcPts val="0"/>
              </a:spcBef>
              <a:spcAft>
                <a:spcPts val="0"/>
              </a:spcAft>
              <a:buClr>
                <a:srgbClr val="3A3F50"/>
              </a:buClr>
              <a:buSzPts val="1400"/>
              <a:buFont typeface="Arial"/>
              <a:buNone/>
            </a:pPr>
            <a:r>
              <a:rPr lang="tr-TR" sz="1400">
                <a:solidFill>
                  <a:srgbClr val="3A3F50"/>
                </a:solidFill>
                <a:latin typeface="Consolas"/>
                <a:ea typeface="Consolas"/>
                <a:cs typeface="Consolas"/>
                <a:sym typeface="Consolas"/>
              </a:rPr>
              <a:t>print(x-int(v))</a:t>
            </a:r>
            <a:endParaRPr sz="1400">
              <a:solidFill>
                <a:srgbClr val="3A3F50"/>
              </a:solidFill>
              <a:latin typeface="Consolas"/>
              <a:ea typeface="Consolas"/>
              <a:cs typeface="Consolas"/>
              <a:sym typeface="Consolas"/>
            </a:endParaRPr>
          </a:p>
          <a:p>
            <a:pPr indent="0" lvl="0" marL="0" rtl="0" algn="l">
              <a:spcBef>
                <a:spcPts val="0"/>
              </a:spcBef>
              <a:spcAft>
                <a:spcPts val="0"/>
              </a:spcAft>
              <a:buClr>
                <a:srgbClr val="3A3F50"/>
              </a:buClr>
              <a:buSzPts val="1400"/>
              <a:buFont typeface="Arial"/>
              <a:buNone/>
            </a:pPr>
            <a:r>
              <a:rPr lang="tr-TR" sz="1400">
                <a:solidFill>
                  <a:srgbClr val="3A3F50"/>
                </a:solidFill>
                <a:latin typeface="Consolas"/>
                <a:ea typeface="Consolas"/>
                <a:cs typeface="Consolas"/>
                <a:sym typeface="Consolas"/>
              </a:rPr>
              <a:t>print(x-float(y))</a:t>
            </a:r>
            <a:endParaRPr sz="1400">
              <a:solidFill>
                <a:srgbClr val="3A3F50"/>
              </a:solidFill>
              <a:latin typeface="Consolas"/>
              <a:ea typeface="Consolas"/>
              <a:cs typeface="Consolas"/>
              <a:sym typeface="Consolas"/>
            </a:endParaRPr>
          </a:p>
          <a:p>
            <a:pPr indent="0" lvl="0" marL="0" rtl="0" algn="l">
              <a:spcBef>
                <a:spcPts val="0"/>
              </a:spcBef>
              <a:spcAft>
                <a:spcPts val="0"/>
              </a:spcAft>
              <a:buClr>
                <a:srgbClr val="3A3F50"/>
              </a:buClr>
              <a:buSzPts val="1400"/>
              <a:buFont typeface="Arial"/>
              <a:buNone/>
            </a:pPr>
            <a:r>
              <a:rPr lang="tr-TR" sz="1400">
                <a:solidFill>
                  <a:srgbClr val="3A3F50"/>
                </a:solidFill>
                <a:latin typeface="Consolas"/>
                <a:ea typeface="Consolas"/>
                <a:cs typeface="Consolas"/>
                <a:sym typeface="Consolas"/>
              </a:rPr>
              <a:t>print(z+str(x))</a:t>
            </a:r>
            <a:endParaRPr sz="1400">
              <a:solidFill>
                <a:schemeClr val="dk1"/>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a:latin typeface="Consolas"/>
              <a:ea typeface="Consolas"/>
              <a:cs typeface="Consolas"/>
              <a:sym typeface="Consola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814d71bd27_0_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4" name="Google Shape;1264;g814d71bd27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Yess, I have something for you? Ready?</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rgbClr val="3A3F50"/>
              </a:buClr>
              <a:buSzPts val="1400"/>
              <a:buFont typeface="Arial"/>
              <a:buNone/>
            </a:pPr>
            <a:r>
              <a:rPr lang="tr-TR" sz="1400">
                <a:solidFill>
                  <a:srgbClr val="3A3F50"/>
                </a:solidFill>
                <a:latin typeface="Consolas"/>
                <a:ea typeface="Consolas"/>
                <a:cs typeface="Consolas"/>
                <a:sym typeface="Consolas"/>
              </a:rPr>
              <a:t>x = 39</a:t>
            </a:r>
            <a:endParaRPr sz="1400">
              <a:solidFill>
                <a:srgbClr val="3A3F50"/>
              </a:solidFill>
              <a:latin typeface="Consolas"/>
              <a:ea typeface="Consolas"/>
              <a:cs typeface="Consolas"/>
              <a:sym typeface="Consolas"/>
            </a:endParaRPr>
          </a:p>
          <a:p>
            <a:pPr indent="0" lvl="0" marL="0" rtl="0" algn="l">
              <a:spcBef>
                <a:spcPts val="0"/>
              </a:spcBef>
              <a:spcAft>
                <a:spcPts val="0"/>
              </a:spcAft>
              <a:buClr>
                <a:srgbClr val="3A3F50"/>
              </a:buClr>
              <a:buSzPts val="1400"/>
              <a:buFont typeface="Arial"/>
              <a:buNone/>
            </a:pPr>
            <a:r>
              <a:rPr lang="tr-TR" sz="1400">
                <a:solidFill>
                  <a:srgbClr val="3A3F50"/>
                </a:solidFill>
                <a:latin typeface="Consolas"/>
                <a:ea typeface="Consolas"/>
                <a:cs typeface="Consolas"/>
                <a:sym typeface="Consolas"/>
              </a:rPr>
              <a:t>v = "11"</a:t>
            </a:r>
            <a:endParaRPr sz="1400">
              <a:solidFill>
                <a:srgbClr val="3A3F50"/>
              </a:solidFill>
              <a:latin typeface="Consolas"/>
              <a:ea typeface="Consolas"/>
              <a:cs typeface="Consolas"/>
              <a:sym typeface="Consolas"/>
            </a:endParaRPr>
          </a:p>
          <a:p>
            <a:pPr indent="0" lvl="0" marL="0" rtl="0" algn="l">
              <a:spcBef>
                <a:spcPts val="0"/>
              </a:spcBef>
              <a:spcAft>
                <a:spcPts val="0"/>
              </a:spcAft>
              <a:buClr>
                <a:srgbClr val="3A3F50"/>
              </a:buClr>
              <a:buSzPts val="1400"/>
              <a:buFont typeface="Arial"/>
              <a:buNone/>
            </a:pPr>
            <a:r>
              <a:rPr lang="tr-TR" sz="1400">
                <a:solidFill>
                  <a:srgbClr val="3A3F50"/>
                </a:solidFill>
                <a:latin typeface="Consolas"/>
                <a:ea typeface="Consolas"/>
                <a:cs typeface="Consolas"/>
                <a:sym typeface="Consolas"/>
              </a:rPr>
              <a:t>y = "2.5"</a:t>
            </a:r>
            <a:endParaRPr sz="1400">
              <a:solidFill>
                <a:srgbClr val="3A3F50"/>
              </a:solidFill>
              <a:latin typeface="Consolas"/>
              <a:ea typeface="Consolas"/>
              <a:cs typeface="Consolas"/>
              <a:sym typeface="Consolas"/>
            </a:endParaRPr>
          </a:p>
          <a:p>
            <a:pPr indent="0" lvl="0" marL="0" rtl="0" algn="l">
              <a:spcBef>
                <a:spcPts val="0"/>
              </a:spcBef>
              <a:spcAft>
                <a:spcPts val="0"/>
              </a:spcAft>
              <a:buClr>
                <a:srgbClr val="3A3F50"/>
              </a:buClr>
              <a:buSzPts val="1400"/>
              <a:buFont typeface="Arial"/>
              <a:buNone/>
            </a:pPr>
            <a:r>
              <a:rPr lang="tr-TR" sz="1400">
                <a:solidFill>
                  <a:srgbClr val="3A3F50"/>
                </a:solidFill>
                <a:latin typeface="Consolas"/>
                <a:ea typeface="Consolas"/>
                <a:cs typeface="Consolas"/>
                <a:sym typeface="Consolas"/>
              </a:rPr>
              <a:t>z = "I am at_"</a:t>
            </a:r>
            <a:endParaRPr sz="1400">
              <a:solidFill>
                <a:srgbClr val="3A3F50"/>
              </a:solidFill>
              <a:latin typeface="Consolas"/>
              <a:ea typeface="Consolas"/>
              <a:cs typeface="Consolas"/>
              <a:sym typeface="Consolas"/>
            </a:endParaRPr>
          </a:p>
          <a:p>
            <a:pPr indent="0" lvl="0" marL="0" rtl="0" algn="l">
              <a:spcBef>
                <a:spcPts val="0"/>
              </a:spcBef>
              <a:spcAft>
                <a:spcPts val="0"/>
              </a:spcAft>
              <a:buClr>
                <a:srgbClr val="3A3F50"/>
              </a:buClr>
              <a:buSzPts val="1400"/>
              <a:buFont typeface="Arial"/>
              <a:buNone/>
            </a:pPr>
            <a:r>
              <a:t/>
            </a:r>
            <a:endParaRPr sz="1400">
              <a:solidFill>
                <a:srgbClr val="3A3F50"/>
              </a:solidFill>
              <a:latin typeface="Consolas"/>
              <a:ea typeface="Consolas"/>
              <a:cs typeface="Consolas"/>
              <a:sym typeface="Consolas"/>
            </a:endParaRPr>
          </a:p>
          <a:p>
            <a:pPr indent="0" lvl="0" marL="0" rtl="0" algn="l">
              <a:spcBef>
                <a:spcPts val="0"/>
              </a:spcBef>
              <a:spcAft>
                <a:spcPts val="0"/>
              </a:spcAft>
              <a:buClr>
                <a:srgbClr val="3A3F50"/>
              </a:buClr>
              <a:buSzPts val="1400"/>
              <a:buFont typeface="Arial"/>
              <a:buNone/>
            </a:pPr>
            <a:r>
              <a:rPr lang="tr-TR" sz="1400">
                <a:solidFill>
                  <a:srgbClr val="3A3F50"/>
                </a:solidFill>
                <a:latin typeface="Consolas"/>
                <a:ea typeface="Consolas"/>
                <a:cs typeface="Consolas"/>
                <a:sym typeface="Consolas"/>
              </a:rPr>
              <a:t>print(x-int(v))</a:t>
            </a:r>
            <a:endParaRPr sz="1400">
              <a:solidFill>
                <a:srgbClr val="3A3F50"/>
              </a:solidFill>
              <a:latin typeface="Consolas"/>
              <a:ea typeface="Consolas"/>
              <a:cs typeface="Consolas"/>
              <a:sym typeface="Consolas"/>
            </a:endParaRPr>
          </a:p>
          <a:p>
            <a:pPr indent="0" lvl="0" marL="0" rtl="0" algn="l">
              <a:spcBef>
                <a:spcPts val="0"/>
              </a:spcBef>
              <a:spcAft>
                <a:spcPts val="0"/>
              </a:spcAft>
              <a:buClr>
                <a:srgbClr val="3A3F50"/>
              </a:buClr>
              <a:buSzPts val="1400"/>
              <a:buFont typeface="Arial"/>
              <a:buNone/>
            </a:pPr>
            <a:r>
              <a:rPr lang="tr-TR" sz="1400">
                <a:solidFill>
                  <a:srgbClr val="3A3F50"/>
                </a:solidFill>
                <a:latin typeface="Consolas"/>
                <a:ea typeface="Consolas"/>
                <a:cs typeface="Consolas"/>
                <a:sym typeface="Consolas"/>
              </a:rPr>
              <a:t>print(x-float(y))</a:t>
            </a:r>
            <a:endParaRPr sz="1400">
              <a:solidFill>
                <a:srgbClr val="3A3F50"/>
              </a:solidFill>
              <a:latin typeface="Consolas"/>
              <a:ea typeface="Consolas"/>
              <a:cs typeface="Consolas"/>
              <a:sym typeface="Consolas"/>
            </a:endParaRPr>
          </a:p>
          <a:p>
            <a:pPr indent="0" lvl="0" marL="0" rtl="0" algn="l">
              <a:spcBef>
                <a:spcPts val="0"/>
              </a:spcBef>
              <a:spcAft>
                <a:spcPts val="0"/>
              </a:spcAft>
              <a:buClr>
                <a:srgbClr val="3A3F50"/>
              </a:buClr>
              <a:buSzPts val="1400"/>
              <a:buFont typeface="Arial"/>
              <a:buNone/>
            </a:pPr>
            <a:r>
              <a:rPr lang="tr-TR" sz="1400">
                <a:solidFill>
                  <a:srgbClr val="3A3F50"/>
                </a:solidFill>
                <a:latin typeface="Consolas"/>
                <a:ea typeface="Consolas"/>
                <a:cs typeface="Consolas"/>
                <a:sym typeface="Consolas"/>
              </a:rPr>
              <a:t>print(z+str(x))</a:t>
            </a:r>
            <a:endParaRPr sz="1400">
              <a:solidFill>
                <a:schemeClr val="dk1"/>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71a35aa585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4" name="Google Shape;1274;g71a35aa585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number_int = 123</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number_flt = 1.23</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number_new = number_int + number_flt</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a:t>
            </a:r>
            <a:r>
              <a:rPr lang="tr-TR" sz="1400">
                <a:solidFill>
                  <a:srgbClr val="FF0000"/>
                </a:solidFill>
                <a:latin typeface="Consolas"/>
                <a:ea typeface="Consolas"/>
                <a:cs typeface="Consolas"/>
                <a:sym typeface="Consolas"/>
              </a:rPr>
              <a:t>"datatype of number_int:"</a:t>
            </a:r>
            <a:r>
              <a:rPr lang="tr-TR" sz="1400">
                <a:solidFill>
                  <a:srgbClr val="434343"/>
                </a:solidFill>
                <a:latin typeface="Consolas"/>
                <a:ea typeface="Consolas"/>
                <a:cs typeface="Consolas"/>
                <a:sym typeface="Consolas"/>
              </a:rPr>
              <a:t>, </a:t>
            </a:r>
            <a:r>
              <a:rPr lang="tr-TR" sz="1400">
                <a:solidFill>
                  <a:srgbClr val="FF00FF"/>
                </a:solidFill>
                <a:latin typeface="Consolas"/>
                <a:ea typeface="Consolas"/>
                <a:cs typeface="Consolas"/>
                <a:sym typeface="Consolas"/>
              </a:rPr>
              <a:t>type</a:t>
            </a:r>
            <a:r>
              <a:rPr lang="tr-TR" sz="1400">
                <a:solidFill>
                  <a:srgbClr val="434343"/>
                </a:solidFill>
                <a:latin typeface="Consolas"/>
                <a:ea typeface="Consolas"/>
                <a:cs typeface="Consolas"/>
                <a:sym typeface="Consolas"/>
              </a:rPr>
              <a:t>(number_int))</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a:t>
            </a:r>
            <a:r>
              <a:rPr lang="tr-TR" sz="1400">
                <a:solidFill>
                  <a:srgbClr val="FF0000"/>
                </a:solidFill>
                <a:latin typeface="Consolas"/>
                <a:ea typeface="Consolas"/>
                <a:cs typeface="Consolas"/>
                <a:sym typeface="Consolas"/>
              </a:rPr>
              <a:t>"datatype of number_flt:"</a:t>
            </a:r>
            <a:r>
              <a:rPr lang="tr-TR" sz="1400">
                <a:solidFill>
                  <a:srgbClr val="434343"/>
                </a:solidFill>
                <a:latin typeface="Consolas"/>
                <a:ea typeface="Consolas"/>
                <a:cs typeface="Consolas"/>
                <a:sym typeface="Consolas"/>
              </a:rPr>
              <a:t>, </a:t>
            </a:r>
            <a:r>
              <a:rPr lang="tr-TR" sz="1400">
                <a:solidFill>
                  <a:srgbClr val="FF00FF"/>
                </a:solidFill>
                <a:latin typeface="Consolas"/>
                <a:ea typeface="Consolas"/>
                <a:cs typeface="Consolas"/>
                <a:sym typeface="Consolas"/>
              </a:rPr>
              <a:t>type</a:t>
            </a:r>
            <a:r>
              <a:rPr lang="tr-TR" sz="1400">
                <a:solidFill>
                  <a:srgbClr val="434343"/>
                </a:solidFill>
                <a:latin typeface="Consolas"/>
                <a:ea typeface="Consolas"/>
                <a:cs typeface="Consolas"/>
                <a:sym typeface="Consolas"/>
              </a:rPr>
              <a:t>(number_flt))</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a:t>
            </a:r>
            <a:r>
              <a:rPr lang="tr-TR" sz="1400">
                <a:solidFill>
                  <a:srgbClr val="FF0000"/>
                </a:solidFill>
                <a:latin typeface="Consolas"/>
                <a:ea typeface="Consolas"/>
                <a:cs typeface="Consolas"/>
                <a:sym typeface="Consolas"/>
              </a:rPr>
              <a:t>"Value of number_new:"</a:t>
            </a:r>
            <a:r>
              <a:rPr lang="tr-TR" sz="1400">
                <a:solidFill>
                  <a:srgbClr val="434343"/>
                </a:solidFill>
                <a:latin typeface="Consolas"/>
                <a:ea typeface="Consolas"/>
                <a:cs typeface="Consolas"/>
                <a:sym typeface="Consolas"/>
              </a:rPr>
              <a:t>, number_new)</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a:t>
            </a:r>
            <a:r>
              <a:rPr lang="tr-TR" sz="1400">
                <a:solidFill>
                  <a:srgbClr val="FF0000"/>
                </a:solidFill>
                <a:latin typeface="Consolas"/>
                <a:ea typeface="Consolas"/>
                <a:cs typeface="Consolas"/>
                <a:sym typeface="Consolas"/>
              </a:rPr>
              <a:t>"datatype of number_new:"</a:t>
            </a:r>
            <a:r>
              <a:rPr lang="tr-TR" sz="1400">
                <a:solidFill>
                  <a:srgbClr val="434343"/>
                </a:solidFill>
                <a:latin typeface="Consolas"/>
                <a:ea typeface="Consolas"/>
                <a:cs typeface="Consolas"/>
                <a:sym typeface="Consolas"/>
              </a:rPr>
              <a:t>, </a:t>
            </a:r>
            <a:r>
              <a:rPr lang="tr-TR" sz="1400">
                <a:solidFill>
                  <a:srgbClr val="FF00FF"/>
                </a:solidFill>
                <a:latin typeface="Consolas"/>
                <a:ea typeface="Consolas"/>
                <a:cs typeface="Consolas"/>
                <a:sym typeface="Consolas"/>
              </a:rPr>
              <a:t>type</a:t>
            </a:r>
            <a:r>
              <a:rPr lang="tr-TR" sz="1400">
                <a:solidFill>
                  <a:srgbClr val="434343"/>
                </a:solidFill>
                <a:latin typeface="Consolas"/>
                <a:ea typeface="Consolas"/>
                <a:cs typeface="Consolas"/>
                <a:sym typeface="Consolas"/>
              </a:rPr>
              <a:t>(number_new))</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t/>
            </a:r>
            <a:endParaRPr sz="1800">
              <a:solidFill>
                <a:srgbClr val="434343"/>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71a35aa585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3" name="Google Shape;1283;g71a35aa585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number_int = 123</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number_str = </a:t>
            </a:r>
            <a:r>
              <a:rPr lang="tr-TR" sz="1400">
                <a:solidFill>
                  <a:srgbClr val="FF0000"/>
                </a:solidFill>
                <a:latin typeface="Consolas"/>
                <a:ea typeface="Consolas"/>
                <a:cs typeface="Consolas"/>
                <a:sym typeface="Consolas"/>
              </a:rPr>
              <a:t>"456"</a:t>
            </a:r>
            <a:endParaRPr sz="1400">
              <a:solidFill>
                <a:srgbClr val="FF000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("Data type of number_int:", </a:t>
            </a:r>
            <a:r>
              <a:rPr lang="tr-TR" sz="1400">
                <a:solidFill>
                  <a:srgbClr val="FF00FF"/>
                </a:solidFill>
                <a:latin typeface="Consolas"/>
                <a:ea typeface="Consolas"/>
                <a:cs typeface="Consolas"/>
                <a:sym typeface="Consolas"/>
              </a:rPr>
              <a:t>type</a:t>
            </a:r>
            <a:r>
              <a:rPr lang="tr-TR" sz="1400">
                <a:solidFill>
                  <a:srgbClr val="434343"/>
                </a:solidFill>
                <a:latin typeface="Consolas"/>
                <a:ea typeface="Consolas"/>
                <a:cs typeface="Consolas"/>
                <a:sym typeface="Consolas"/>
              </a:rPr>
              <a:t>(number_int))</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("Data type of number_str:", </a:t>
            </a:r>
            <a:r>
              <a:rPr lang="tr-TR" sz="1400">
                <a:solidFill>
                  <a:srgbClr val="FF00FF"/>
                </a:solidFill>
                <a:latin typeface="Consolas"/>
                <a:ea typeface="Consolas"/>
                <a:cs typeface="Consolas"/>
                <a:sym typeface="Consolas"/>
              </a:rPr>
              <a:t>type</a:t>
            </a:r>
            <a:r>
              <a:rPr lang="tr-TR" sz="1400">
                <a:solidFill>
                  <a:srgbClr val="434343"/>
                </a:solidFill>
                <a:latin typeface="Consolas"/>
                <a:ea typeface="Consolas"/>
                <a:cs typeface="Consolas"/>
                <a:sym typeface="Consolas"/>
              </a:rPr>
              <a:t>(number_str))</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(number_int + number_str)</a:t>
            </a:r>
            <a:endParaRPr sz="1400">
              <a:solidFill>
                <a:srgbClr val="434343"/>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71a35aa585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2" name="Google Shape;1292;g71a35aa585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number_int = 123</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number_str = </a:t>
            </a:r>
            <a:r>
              <a:rPr lang="tr-TR" sz="1400">
                <a:solidFill>
                  <a:srgbClr val="FF0000"/>
                </a:solidFill>
                <a:latin typeface="Consolas"/>
                <a:ea typeface="Consolas"/>
                <a:cs typeface="Consolas"/>
                <a:sym typeface="Consolas"/>
              </a:rPr>
              <a:t>"456"</a:t>
            </a:r>
            <a:endParaRPr sz="1400">
              <a:solidFill>
                <a:srgbClr val="FF000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a:t>
            </a:r>
            <a:r>
              <a:rPr lang="tr-TR" sz="1400">
                <a:solidFill>
                  <a:srgbClr val="FF0000"/>
                </a:solidFill>
                <a:latin typeface="Consolas"/>
                <a:ea typeface="Consolas"/>
                <a:cs typeface="Consolas"/>
                <a:sym typeface="Consolas"/>
              </a:rPr>
              <a:t>"Data type of number_int:"</a:t>
            </a:r>
            <a:r>
              <a:rPr lang="tr-TR" sz="1400">
                <a:solidFill>
                  <a:srgbClr val="434343"/>
                </a:solidFill>
                <a:latin typeface="Consolas"/>
                <a:ea typeface="Consolas"/>
                <a:cs typeface="Consolas"/>
                <a:sym typeface="Consolas"/>
              </a:rPr>
              <a:t>, </a:t>
            </a:r>
            <a:r>
              <a:rPr lang="tr-TR" sz="1400">
                <a:solidFill>
                  <a:srgbClr val="FF00FF"/>
                </a:solidFill>
                <a:latin typeface="Consolas"/>
                <a:ea typeface="Consolas"/>
                <a:cs typeface="Consolas"/>
                <a:sym typeface="Consolas"/>
              </a:rPr>
              <a:t>type</a:t>
            </a:r>
            <a:r>
              <a:rPr lang="tr-TR" sz="1400">
                <a:solidFill>
                  <a:srgbClr val="434343"/>
                </a:solidFill>
                <a:latin typeface="Consolas"/>
                <a:ea typeface="Consolas"/>
                <a:cs typeface="Consolas"/>
                <a:sym typeface="Consolas"/>
              </a:rPr>
              <a:t>(number_int))</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a:t>
            </a:r>
            <a:r>
              <a:rPr lang="tr-TR" sz="1400">
                <a:solidFill>
                  <a:srgbClr val="FF0000"/>
                </a:solidFill>
                <a:latin typeface="Consolas"/>
                <a:ea typeface="Consolas"/>
                <a:cs typeface="Consolas"/>
                <a:sym typeface="Consolas"/>
              </a:rPr>
              <a:t>"Data type of number_str before Type Casting:"</a:t>
            </a:r>
            <a:r>
              <a:rPr lang="tr-TR" sz="1400">
                <a:solidFill>
                  <a:srgbClr val="434343"/>
                </a:solidFill>
                <a:latin typeface="Consolas"/>
                <a:ea typeface="Consolas"/>
                <a:cs typeface="Consolas"/>
                <a:sym typeface="Consolas"/>
              </a:rPr>
              <a:t>, </a:t>
            </a:r>
            <a:r>
              <a:rPr lang="tr-TR" sz="1400">
                <a:solidFill>
                  <a:srgbClr val="FF00FF"/>
                </a:solidFill>
                <a:latin typeface="Consolas"/>
                <a:ea typeface="Consolas"/>
                <a:cs typeface="Consolas"/>
                <a:sym typeface="Consolas"/>
              </a:rPr>
              <a:t>type</a:t>
            </a:r>
            <a:r>
              <a:rPr lang="tr-TR" sz="1400">
                <a:solidFill>
                  <a:srgbClr val="434343"/>
                </a:solidFill>
                <a:latin typeface="Consolas"/>
                <a:ea typeface="Consolas"/>
                <a:cs typeface="Consolas"/>
                <a:sym typeface="Consolas"/>
              </a:rPr>
              <a:t>(number_str))</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number_str = </a:t>
            </a:r>
            <a:r>
              <a:rPr lang="tr-TR" sz="1400">
                <a:solidFill>
                  <a:srgbClr val="FF00FF"/>
                </a:solidFill>
                <a:latin typeface="Consolas"/>
                <a:ea typeface="Consolas"/>
                <a:cs typeface="Consolas"/>
                <a:sym typeface="Consolas"/>
              </a:rPr>
              <a:t>int</a:t>
            </a:r>
            <a:r>
              <a:rPr lang="tr-TR" sz="1400">
                <a:solidFill>
                  <a:srgbClr val="434343"/>
                </a:solidFill>
                <a:latin typeface="Consolas"/>
                <a:ea typeface="Consolas"/>
                <a:cs typeface="Consolas"/>
                <a:sym typeface="Consolas"/>
              </a:rPr>
              <a:t>(number_str)</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a:t>
            </a:r>
            <a:r>
              <a:rPr lang="tr-TR" sz="1400">
                <a:solidFill>
                  <a:srgbClr val="FF0000"/>
                </a:solidFill>
                <a:latin typeface="Consolas"/>
                <a:ea typeface="Consolas"/>
                <a:cs typeface="Consolas"/>
                <a:sym typeface="Consolas"/>
              </a:rPr>
              <a:t>"Data type of number_str after Type Casting:"</a:t>
            </a:r>
            <a:r>
              <a:rPr lang="tr-TR" sz="1400">
                <a:solidFill>
                  <a:srgbClr val="434343"/>
                </a:solidFill>
                <a:latin typeface="Consolas"/>
                <a:ea typeface="Consolas"/>
                <a:cs typeface="Consolas"/>
                <a:sym typeface="Consolas"/>
              </a:rPr>
              <a:t>, </a:t>
            </a:r>
            <a:r>
              <a:rPr lang="tr-TR" sz="1400">
                <a:solidFill>
                  <a:srgbClr val="FF00FF"/>
                </a:solidFill>
                <a:latin typeface="Consolas"/>
                <a:ea typeface="Consolas"/>
                <a:cs typeface="Consolas"/>
                <a:sym typeface="Consolas"/>
              </a:rPr>
              <a:t>type</a:t>
            </a:r>
            <a:r>
              <a:rPr lang="tr-TR" sz="1400">
                <a:solidFill>
                  <a:srgbClr val="434343"/>
                </a:solidFill>
                <a:latin typeface="Consolas"/>
                <a:ea typeface="Consolas"/>
                <a:cs typeface="Consolas"/>
                <a:sym typeface="Consolas"/>
              </a:rPr>
              <a:t>(number_str))</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number_sum = number_int + number_str</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a:t>
            </a:r>
            <a:r>
              <a:rPr lang="tr-TR" sz="1400">
                <a:solidFill>
                  <a:srgbClr val="FF0000"/>
                </a:solidFill>
                <a:latin typeface="Consolas"/>
                <a:ea typeface="Consolas"/>
                <a:cs typeface="Consolas"/>
                <a:sym typeface="Consolas"/>
              </a:rPr>
              <a:t>"Sum of number_int and number_str:"</a:t>
            </a:r>
            <a:r>
              <a:rPr lang="tr-TR" sz="1400">
                <a:solidFill>
                  <a:srgbClr val="434343"/>
                </a:solidFill>
                <a:latin typeface="Consolas"/>
                <a:ea typeface="Consolas"/>
                <a:cs typeface="Consolas"/>
                <a:sym typeface="Consolas"/>
              </a:rPr>
              <a:t>, number_sum)</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a:t>
            </a:r>
            <a:r>
              <a:rPr lang="tr-TR" sz="1400">
                <a:solidFill>
                  <a:srgbClr val="FF0000"/>
                </a:solidFill>
                <a:latin typeface="Consolas"/>
                <a:ea typeface="Consolas"/>
                <a:cs typeface="Consolas"/>
                <a:sym typeface="Consolas"/>
              </a:rPr>
              <a:t>"Data type of the sum:"</a:t>
            </a:r>
            <a:r>
              <a:rPr lang="tr-TR" sz="1400">
                <a:solidFill>
                  <a:srgbClr val="434343"/>
                </a:solidFill>
                <a:latin typeface="Consolas"/>
                <a:ea typeface="Consolas"/>
                <a:cs typeface="Consolas"/>
                <a:sym typeface="Consolas"/>
              </a:rPr>
              <a:t>, </a:t>
            </a:r>
            <a:r>
              <a:rPr lang="tr-TR" sz="1400">
                <a:solidFill>
                  <a:srgbClr val="FF00FF"/>
                </a:solidFill>
                <a:latin typeface="Consolas"/>
                <a:ea typeface="Consolas"/>
                <a:cs typeface="Consolas"/>
                <a:sym typeface="Consolas"/>
              </a:rPr>
              <a:t>type</a:t>
            </a:r>
            <a:r>
              <a:rPr lang="tr-TR" sz="1400">
                <a:solidFill>
                  <a:srgbClr val="434343"/>
                </a:solidFill>
                <a:latin typeface="Consolas"/>
                <a:ea typeface="Consolas"/>
                <a:cs typeface="Consolas"/>
                <a:sym typeface="Consolas"/>
              </a:rPr>
              <a:t>(number_sum))</a:t>
            </a:r>
            <a:endParaRPr sz="1400">
              <a:solidFill>
                <a:srgbClr val="434343"/>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dd065d813e_0_3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dd065d813e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what do you think this could be</a:t>
            </a:r>
            <a:endParaRPr sz="1400"/>
          </a:p>
          <a:p>
            <a:pPr indent="0" lvl="0" marL="0" rtl="0" algn="l">
              <a:lnSpc>
                <a:spcPct val="80000"/>
              </a:lnSpc>
              <a:spcBef>
                <a:spcPts val="0"/>
              </a:spcBef>
              <a:spcAft>
                <a:spcPts val="0"/>
              </a:spcAft>
              <a:buSzPts val="4800"/>
              <a:buNone/>
            </a:pPr>
            <a:r>
              <a:t/>
            </a:r>
            <a:endParaRPr sz="2000">
              <a:solidFill>
                <a:schemeClr val="dk1"/>
              </a:solidFill>
              <a:latin typeface="Raleway Medium"/>
              <a:ea typeface="Raleway Medium"/>
              <a:cs typeface="Raleway Medium"/>
              <a:sym typeface="Raleway Medium"/>
            </a:endParaRPr>
          </a:p>
          <a:p>
            <a:pPr indent="0" lvl="0" marL="0" rtl="0" algn="l">
              <a:lnSpc>
                <a:spcPct val="80000"/>
              </a:lnSpc>
              <a:spcBef>
                <a:spcPts val="0"/>
              </a:spcBef>
              <a:spcAft>
                <a:spcPts val="0"/>
              </a:spcAft>
              <a:buClr>
                <a:schemeClr val="dk1"/>
              </a:buClr>
              <a:buSzPts val="4800"/>
              <a:buFont typeface="Arial"/>
              <a:buNone/>
            </a:pPr>
            <a:r>
              <a:rPr lang="tr-TR" sz="1400">
                <a:solidFill>
                  <a:schemeClr val="dk1"/>
                </a:solidFill>
              </a:rPr>
              <a:t>Con_PEP_N_Rl</a:t>
            </a:r>
            <a:endParaRPr sz="14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dd065d813e_0_3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dd065d813e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12" name="Google Shape;12;p2"/>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2" name="Shape 62"/>
        <p:cNvGrpSpPr/>
        <p:nvPr/>
      </p:nvGrpSpPr>
      <p:grpSpPr>
        <a:xfrm>
          <a:off x="0" y="0"/>
          <a:ext cx="0" cy="0"/>
          <a:chOff x="0" y="0"/>
          <a:chExt cx="0" cy="0"/>
        </a:xfrm>
      </p:grpSpPr>
      <p:sp>
        <p:nvSpPr>
          <p:cNvPr id="63" name="Google Shape;63;p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5" name="Google Shape;65;p1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6" name="Google Shape;66;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sp>
        <p:nvSpPr>
          <p:cNvPr id="71" name="Google Shape;71;p1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2" name="Google Shape;72;p1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4" name="Shape 74"/>
        <p:cNvGrpSpPr/>
        <p:nvPr/>
      </p:nvGrpSpPr>
      <p:grpSpPr>
        <a:xfrm>
          <a:off x="0" y="0"/>
          <a:ext cx="0" cy="0"/>
          <a:chOff x="0" y="0"/>
          <a:chExt cx="0" cy="0"/>
        </a:xfrm>
      </p:grpSpPr>
      <p:sp>
        <p:nvSpPr>
          <p:cNvPr id="75" name="Google Shape;75;p1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6" name="Google Shape;76;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7" name="Shape 77"/>
        <p:cNvGrpSpPr/>
        <p:nvPr/>
      </p:nvGrpSpPr>
      <p:grpSpPr>
        <a:xfrm>
          <a:off x="0" y="0"/>
          <a:ext cx="0" cy="0"/>
          <a:chOff x="0" y="0"/>
          <a:chExt cx="0" cy="0"/>
        </a:xfrm>
      </p:grpSpPr>
      <p:sp>
        <p:nvSpPr>
          <p:cNvPr id="78" name="Google Shape;78;p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0" name="Google Shape;80;p1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1" name="Google Shape;81;p1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2" name="Google Shape;8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 name="Shape 83"/>
        <p:cNvGrpSpPr/>
        <p:nvPr/>
      </p:nvGrpSpPr>
      <p:grpSpPr>
        <a:xfrm>
          <a:off x="0" y="0"/>
          <a:ext cx="0" cy="0"/>
          <a:chOff x="0" y="0"/>
          <a:chExt cx="0" cy="0"/>
        </a:xfrm>
      </p:grpSpPr>
      <p:sp>
        <p:nvSpPr>
          <p:cNvPr id="84" name="Google Shape;84;p1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5" name="Google Shape;8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sp>
        <p:nvSpPr>
          <p:cNvPr id="87" name="Google Shape;87;p1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8" name="Google Shape;88;p1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9" name="Google Shape;89;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0" name="Shape 90"/>
        <p:cNvGrpSpPr/>
        <p:nvPr/>
      </p:nvGrpSpPr>
      <p:grpSpPr>
        <a:xfrm>
          <a:off x="0" y="0"/>
          <a:ext cx="0" cy="0"/>
          <a:chOff x="0" y="0"/>
          <a:chExt cx="0" cy="0"/>
        </a:xfrm>
      </p:grpSpPr>
      <p:sp>
        <p:nvSpPr>
          <p:cNvPr id="91" name="Google Shape;9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17" name="Google Shape;17;p3"/>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0" name="Shape 20"/>
        <p:cNvGrpSpPr/>
        <p:nvPr/>
      </p:nvGrpSpPr>
      <p:grpSpPr>
        <a:xfrm>
          <a:off x="0" y="0"/>
          <a:ext cx="0" cy="0"/>
          <a:chOff x="0" y="0"/>
          <a:chExt cx="0" cy="0"/>
        </a:xfrm>
      </p:grpSpPr>
      <p:sp>
        <p:nvSpPr>
          <p:cNvPr id="21" name="Google Shape;21;p4"/>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sp>
        <p:nvSpPr>
          <p:cNvPr id="22" name="Google Shape;22;p4"/>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p:txBody>
      </p:sp>
      <p:sp>
        <p:nvSpPr>
          <p:cNvPr id="23" name="Google Shape;23;p4"/>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6"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30" name="Google Shape;30;p5"/>
          <p:cNvSpPr txBox="1"/>
          <p:nvPr>
            <p:ph idx="1" type="body"/>
          </p:nvPr>
        </p:nvSpPr>
        <p:spPr>
          <a:xfrm>
            <a:off x="501500" y="1508650"/>
            <a:ext cx="6605700" cy="36033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rgbClr val="741B47"/>
              </a:buClr>
              <a:buSzPts val="1800"/>
              <a:buChar char="▸"/>
              <a:defRPr/>
            </a:lvl1pPr>
            <a:lvl2pPr indent="-342900" lvl="1" marL="914400" algn="l">
              <a:lnSpc>
                <a:spcPct val="110000"/>
              </a:lnSpc>
              <a:spcBef>
                <a:spcPts val="600"/>
              </a:spcBef>
              <a:spcAft>
                <a:spcPts val="0"/>
              </a:spcAft>
              <a:buClr>
                <a:srgbClr val="741B47"/>
              </a:buClr>
              <a:buSzPts val="1800"/>
              <a:buChar char="▹"/>
              <a:defRPr/>
            </a:lvl2pPr>
            <a:lvl3pPr indent="-342900" lvl="2" marL="1371600" algn="l">
              <a:lnSpc>
                <a:spcPct val="110000"/>
              </a:lnSpc>
              <a:spcBef>
                <a:spcPts val="600"/>
              </a:spcBef>
              <a:spcAft>
                <a:spcPts val="0"/>
              </a:spcAft>
              <a:buClr>
                <a:srgbClr val="741B47"/>
              </a:buClr>
              <a:buSzPts val="1800"/>
              <a:buChar char="▹"/>
              <a:defRPr/>
            </a:lvl3pPr>
            <a:lvl4pPr indent="-355600" lvl="3" marL="1828800" algn="l">
              <a:lnSpc>
                <a:spcPct val="110000"/>
              </a:lnSpc>
              <a:spcBef>
                <a:spcPts val="600"/>
              </a:spcBef>
              <a:spcAft>
                <a:spcPts val="0"/>
              </a:spcAft>
              <a:buClr>
                <a:srgbClr val="741B47"/>
              </a:buClr>
              <a:buSzPts val="2000"/>
              <a:buChar char="▹"/>
              <a:defRPr/>
            </a:lvl4pPr>
            <a:lvl5pPr indent="-355600" lvl="4" marL="2286000" algn="l">
              <a:lnSpc>
                <a:spcPct val="110000"/>
              </a:lnSpc>
              <a:spcBef>
                <a:spcPts val="600"/>
              </a:spcBef>
              <a:spcAft>
                <a:spcPts val="0"/>
              </a:spcAft>
              <a:buClr>
                <a:srgbClr val="741B47"/>
              </a:buClr>
              <a:buSzPts val="2000"/>
              <a:buChar char="▹"/>
              <a:defRPr/>
            </a:lvl5pPr>
            <a:lvl6pPr indent="-355600" lvl="5" marL="2743200" algn="l">
              <a:lnSpc>
                <a:spcPct val="110000"/>
              </a:lnSpc>
              <a:spcBef>
                <a:spcPts val="600"/>
              </a:spcBef>
              <a:spcAft>
                <a:spcPts val="0"/>
              </a:spcAft>
              <a:buClr>
                <a:srgbClr val="741B47"/>
              </a:buClr>
              <a:buSzPts val="2000"/>
              <a:buChar char="▹"/>
              <a:defRPr/>
            </a:lvl6pPr>
            <a:lvl7pPr indent="-355600" lvl="6" marL="3200400" algn="l">
              <a:lnSpc>
                <a:spcPct val="110000"/>
              </a:lnSpc>
              <a:spcBef>
                <a:spcPts val="600"/>
              </a:spcBef>
              <a:spcAft>
                <a:spcPts val="0"/>
              </a:spcAft>
              <a:buClr>
                <a:srgbClr val="741B47"/>
              </a:buClr>
              <a:buSzPts val="2000"/>
              <a:buChar char="▹"/>
              <a:defRPr/>
            </a:lvl7pPr>
            <a:lvl8pPr indent="-355600" lvl="7" marL="3657600" algn="l">
              <a:lnSpc>
                <a:spcPct val="110000"/>
              </a:lnSpc>
              <a:spcBef>
                <a:spcPts val="600"/>
              </a:spcBef>
              <a:spcAft>
                <a:spcPts val="0"/>
              </a:spcAft>
              <a:buClr>
                <a:srgbClr val="741B47"/>
              </a:buClr>
              <a:buSzPts val="2000"/>
              <a:buChar char="▹"/>
              <a:defRPr/>
            </a:lvl8pPr>
            <a:lvl9pPr indent="-355600" lvl="8" marL="4114800" algn="l">
              <a:lnSpc>
                <a:spcPct val="110000"/>
              </a:lnSpc>
              <a:spcBef>
                <a:spcPts val="600"/>
              </a:spcBef>
              <a:spcAft>
                <a:spcPts val="0"/>
              </a:spcAft>
              <a:buClr>
                <a:srgbClr val="741B47"/>
              </a:buClr>
              <a:buSzPts val="2000"/>
              <a:buChar char="▹"/>
              <a:defRPr/>
            </a:lvl9pPr>
          </a:lstStyle>
          <a:p/>
        </p:txBody>
      </p:sp>
      <p:sp>
        <p:nvSpPr>
          <p:cNvPr id="31" name="Google Shape;31;p5"/>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b="0" l="0" r="0" t="0"/>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4"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1A0CF"/>
              </a:solidFill>
              <a:latin typeface="Arial"/>
              <a:ea typeface="Arial"/>
              <a:cs typeface="Arial"/>
              <a:sym typeface="Arial"/>
            </a:endParaRPr>
          </a:p>
        </p:txBody>
      </p:sp>
      <p:sp>
        <p:nvSpPr>
          <p:cNvPr id="36" name="Google Shape;36;p6"/>
          <p:cNvSpPr txBox="1"/>
          <p:nvPr>
            <p:ph idx="1" type="body"/>
          </p:nvPr>
        </p:nvSpPr>
        <p:spPr>
          <a:xfrm>
            <a:off x="457200" y="1462350"/>
            <a:ext cx="4369500" cy="34416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rgbClr val="741B47"/>
              </a:buClr>
              <a:buSzPts val="1800"/>
              <a:buChar char="▸"/>
              <a:defRPr sz="1800"/>
            </a:lvl1pPr>
            <a:lvl2pPr indent="-342900" lvl="1" marL="914400" algn="l">
              <a:lnSpc>
                <a:spcPct val="110000"/>
              </a:lnSpc>
              <a:spcBef>
                <a:spcPts val="600"/>
              </a:spcBef>
              <a:spcAft>
                <a:spcPts val="0"/>
              </a:spcAft>
              <a:buClr>
                <a:srgbClr val="741B47"/>
              </a:buClr>
              <a:buSzPts val="1800"/>
              <a:buChar char="▹"/>
              <a:defRPr sz="1800"/>
            </a:lvl2pPr>
            <a:lvl3pPr indent="-342900" lvl="2" marL="1371600" algn="l">
              <a:lnSpc>
                <a:spcPct val="110000"/>
              </a:lnSpc>
              <a:spcBef>
                <a:spcPts val="600"/>
              </a:spcBef>
              <a:spcAft>
                <a:spcPts val="0"/>
              </a:spcAft>
              <a:buClr>
                <a:srgbClr val="741B47"/>
              </a:buClr>
              <a:buSzPts val="1800"/>
              <a:buChar char="▹"/>
              <a:defRPr sz="1800"/>
            </a:lvl3pPr>
            <a:lvl4pPr indent="-342900" lvl="3" marL="1828800" algn="l">
              <a:lnSpc>
                <a:spcPct val="110000"/>
              </a:lnSpc>
              <a:spcBef>
                <a:spcPts val="600"/>
              </a:spcBef>
              <a:spcAft>
                <a:spcPts val="0"/>
              </a:spcAft>
              <a:buClr>
                <a:srgbClr val="741B47"/>
              </a:buClr>
              <a:buSzPts val="1800"/>
              <a:buChar char="▹"/>
              <a:defRPr sz="1800"/>
            </a:lvl4pPr>
            <a:lvl5pPr indent="-342900" lvl="4" marL="2286000" algn="l">
              <a:lnSpc>
                <a:spcPct val="110000"/>
              </a:lnSpc>
              <a:spcBef>
                <a:spcPts val="600"/>
              </a:spcBef>
              <a:spcAft>
                <a:spcPts val="0"/>
              </a:spcAft>
              <a:buClr>
                <a:srgbClr val="741B47"/>
              </a:buClr>
              <a:buSzPts val="1800"/>
              <a:buChar char="▹"/>
              <a:defRPr sz="1800"/>
            </a:lvl5pPr>
            <a:lvl6pPr indent="-342900" lvl="5" marL="2743200" algn="l">
              <a:lnSpc>
                <a:spcPct val="110000"/>
              </a:lnSpc>
              <a:spcBef>
                <a:spcPts val="600"/>
              </a:spcBef>
              <a:spcAft>
                <a:spcPts val="0"/>
              </a:spcAft>
              <a:buClr>
                <a:srgbClr val="741B47"/>
              </a:buClr>
              <a:buSzPts val="1800"/>
              <a:buChar char="▹"/>
              <a:defRPr sz="1800"/>
            </a:lvl6pPr>
            <a:lvl7pPr indent="-342900" lvl="6" marL="3200400" algn="l">
              <a:lnSpc>
                <a:spcPct val="110000"/>
              </a:lnSpc>
              <a:spcBef>
                <a:spcPts val="600"/>
              </a:spcBef>
              <a:spcAft>
                <a:spcPts val="0"/>
              </a:spcAft>
              <a:buClr>
                <a:srgbClr val="741B47"/>
              </a:buClr>
              <a:buSzPts val="1800"/>
              <a:buChar char="▹"/>
              <a:defRPr sz="1800"/>
            </a:lvl7pPr>
            <a:lvl8pPr indent="-342900" lvl="7" marL="3657600" algn="l">
              <a:lnSpc>
                <a:spcPct val="110000"/>
              </a:lnSpc>
              <a:spcBef>
                <a:spcPts val="600"/>
              </a:spcBef>
              <a:spcAft>
                <a:spcPts val="0"/>
              </a:spcAft>
              <a:buClr>
                <a:srgbClr val="741B47"/>
              </a:buClr>
              <a:buSzPts val="1800"/>
              <a:buChar char="▹"/>
              <a:defRPr sz="1800"/>
            </a:lvl8pPr>
            <a:lvl9pPr indent="-342900" lvl="8" marL="4114800" algn="l">
              <a:lnSpc>
                <a:spcPct val="110000"/>
              </a:lnSpc>
              <a:spcBef>
                <a:spcPts val="600"/>
              </a:spcBef>
              <a:spcAft>
                <a:spcPts val="0"/>
              </a:spcAft>
              <a:buClr>
                <a:srgbClr val="741B47"/>
              </a:buClr>
              <a:buSzPts val="1800"/>
              <a:buChar char="▹"/>
              <a:defRPr sz="1800"/>
            </a:lvl9pPr>
          </a:lstStyle>
          <a:p/>
        </p:txBody>
      </p:sp>
      <p:sp>
        <p:nvSpPr>
          <p:cNvPr id="37" name="Google Shape;37;p6"/>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sp>
        <p:nvSpPr>
          <p:cNvPr id="38" name="Google Shape;38;p6"/>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pic>
        <p:nvPicPr>
          <p:cNvPr id="40" name="Google Shape;40;p6"/>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41" name="Google Shape;41;p6"/>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42"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44" name="Google Shape;44;p7"/>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1" name="Shape 51"/>
        <p:cNvGrpSpPr/>
        <p:nvPr/>
      </p:nvGrpSpPr>
      <p:grpSpPr>
        <a:xfrm>
          <a:off x="0" y="0"/>
          <a:ext cx="0" cy="0"/>
          <a:chOff x="0" y="0"/>
          <a:chExt cx="0" cy="0"/>
        </a:xfrm>
      </p:grpSpPr>
      <p:sp>
        <p:nvSpPr>
          <p:cNvPr id="52" name="Google Shape;52;p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3" name="Google Shape;53;p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4" name="Google Shape;5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 name="Shape 55"/>
        <p:cNvGrpSpPr/>
        <p:nvPr/>
      </p:nvGrpSpPr>
      <p:grpSpPr>
        <a:xfrm>
          <a:off x="0" y="0"/>
          <a:ext cx="0" cy="0"/>
          <a:chOff x="0" y="0"/>
          <a:chExt cx="0" cy="0"/>
        </a:xfrm>
      </p:grpSpPr>
      <p:sp>
        <p:nvSpPr>
          <p:cNvPr id="56" name="Google Shape;56;p1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 name="Google Shape;5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2" Type="http://schemas.openxmlformats.org/officeDocument/2006/relationships/theme" Target="../theme/theme2.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1pPr>
            <a:lvl2pPr lvl="1"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2pPr>
            <a:lvl3pPr lvl="2"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3pPr>
            <a:lvl4pPr lvl="3"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4pPr>
            <a:lvl5pPr lvl="4"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5pPr>
            <a:lvl6pPr lvl="5"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6pPr>
            <a:lvl7pPr lvl="6"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7pPr>
            <a:lvl8pPr lvl="7"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8pPr>
            <a:lvl9pPr lvl="8"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1">
            <a:alphaModFix/>
          </a:blip>
          <a:srcRect b="0" l="0" r="0" t="0"/>
          <a:stretch/>
        </p:blipFill>
        <p:spPr>
          <a:xfrm>
            <a:off x="8766751" y="59900"/>
            <a:ext cx="339175" cy="3745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7" name="Shape 47"/>
        <p:cNvGrpSpPr/>
        <p:nvPr/>
      </p:nvGrpSpPr>
      <p:grpSpPr>
        <a:xfrm>
          <a:off x="0" y="0"/>
          <a:ext cx="0" cy="0"/>
          <a:chOff x="0" y="0"/>
          <a:chExt cx="0" cy="0"/>
        </a:xfrm>
      </p:grpSpPr>
      <p:sp>
        <p:nvSpPr>
          <p:cNvPr id="48" name="Google Shape;48;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9" name="Google Shape;49;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0" name="Google Shape;50;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dontchangethislink.peardeckmagic.zone?eyJ0eXBlIjoiZ29vZ2xlLXNsaWRlcy1hZGRvbi1yZXNwb25zZS1mb290ZXIiLCJsYXN0RWRpdGVkQnkiOiIxMDk2ODQ0NTEwNzIyODAxNjA5NTkiLCJwcmVzZW50YXRpb25JZCI6IjFHcEtpRmJCZ25SNVVDRElUZnhpMkpfSzA1LWxWa3N6WDZGM2FwSGsyWXpBIiwiY29udGVudElkIjoiY3VzdG9tLXJlc3BvbnNlLWZyZWVSZXNwb25zZS10ZXh0Iiwic2xpZGVJZCI6Imc3MTVhYzVlMWQ4XzBfNjE0IiwiY29udGVudEluc3RhbmNlSWQiOiIxR3BLaUZiQmduUjVVQ0RJVGZ4aTJKX0swNS1sVmtzelg2RjNhcEhrMll6QS8yMzg2MjVhNS02OWI2LTQ3NTktODdjOS0yNzU0NjZmMmZjMzYifQ==pearId=magic-pear-metadata-identifi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dontchangethislink.peardeckmagic.zone?eyJ0eXBlIjoiZ29vZ2xlLXNsaWRlcy1hZGRvbi1yZXNwb25zZS1mb290ZXIiLCJsYXN0RWRpdGVkQnkiOiIxMDk2ODQ0NTEwNzIyODAxNjA5NTkiLCJwcmVzZW50YXRpb25JZCI6IjFLZ2Z3S1I1SHl6bDlnMTNCbHNiNGVlTnBGZFh1RGp2T283cTRmTG5IS01VIiwiY29udGVudElkIjoiY3VzdG9tLXJlc3BvbnNlLWZyZWVSZXNwb25zZS10ZXh0Iiwic2xpZGVJZCI6Imc3MTk3MTZjNGU2XzFfMjgiLCJjb250ZW50SW5zdGFuY2VJZCI6IjFLZ2Z3S1I1SHl6bDlnMTNCbHNiNGVlTnBGZFh1RGp2T283cTRmTG5IS01VL2I5NzBhYmJmLTRkMWEtNDI4ZC04ZjQ0LTg0ZmQxNzE3NDdmMyJ9pearId=magic-pear-metadata-identifi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dontchangethislink.peardeckmagic.zone?eyJ0eXBlIjoiZ29vZ2xlLXNsaWRlcy1hZGRvbi1yZXNwb25zZS1mb290ZXIiLCJsYXN0RWRpdGVkQnkiOiIxMDk2ODQ0NTEwNzIyODAxNjA5NTkiLCJwcmVzZW50YXRpb25JZCI6IjFLZ2Z3S1I1SHl6bDlnMTNCbHNiNGVlTnBGZFh1RGp2T283cTRmTG5IS01VIiwiY29udGVudElkIjoiY3VzdG9tLXJlc3BvbnNlLWZyZWVSZXNwb25zZS10ZXh0Iiwic2xpZGVJZCI6Imc3MTk3MTZjNGU2XzFfMjgiLCJjb250ZW50SW5zdGFuY2VJZCI6IjFLZ2Z3S1I1SHl6bDlnMTNCbHNiNGVlTnBGZFh1RGp2T283cTRmTG5IS01VL2I5NzBhYmJmLTRkMWEtNDI4ZC04ZjQ0LTg0ZmQxNzE3NDdmMyJ9pearId=magic-pear-metadata-identifie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dontchangethislink.peardeckmagic.zone?eyJ0eXBlIjoiZ29vZ2xlLXNsaWRlcy1hZGRvbi1yZXNwb25zZS1mb290ZXIiLCJsYXN0RWRpdGVkQnkiOiIxMDk2ODQ0NTEwNzIyODAxNjA5NTkiLCJwcmVzZW50YXRpb25JZCI6IjFYSEFGNWdSU2FidExXaGFScjVEbi03Zy1GLVRFWVZLcW1XNEZXTng1YjRvIiwiY29udGVudElkIjoiY3VzdG9tLXJlc3BvbnNlLWZyZWVSZXNwb25zZS10ZXh0Iiwic2xpZGVJZCI6Imc3MWEzNWFhNTg1XzBfMTYiLCJjb250ZW50SW5zdGFuY2VJZCI6IjFYSEFGNWdSU2FidExXaGFScjVEbi03Zy1GLVRFWVZLcW1XNEZXTng1YjRvLzQxYzBjNTdlLTU4MWItNDU3ZC04Y2E1LTRjYTY1Y2UyMTlkZSJ9pearId=magic-pear-metadata-identifier"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AiLCJzbGlkZUlkIjoiZzVjMmUyZWRhYzJfMF8wIiwicHJlc2VudGF0aW9uSWQiOiIxbmtlRHhoaExKTVFSemRiTGZQMVlHWk15WFd2RmxINnpsUmxJZjZoRmdVayIsInRlbXBsYXRlTmFtZSI6IlN1bW1hcml6ZSB3aGF0IHlvdeKAmXZlIGp1c3QgbGVhcm5lZCIsImxhc3RFZGl0ZWRCeSI6IjEwOTY4NDQ1MTA3MjI4MDE2MDk1OSIsImNvbnRlbnRJbnN0YW5jZUlkIjoiMjkwZjViNDM2ZmM5NDc2Y2E1OTkxY2NjYjQzZWUxMGUifQ==pearId=magic-pear-metadata-identifier"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AiLCJzbGlkZUlkIjoiZzVjMmUyZWRhYzJfMF8wIiwicHJlc2VudGF0aW9uSWQiOiIxbmtlRHhoaExKTVFSemRiTGZQMVlHWk15WFd2RmxINnpsUmxJZjZoRmdVayIsInRlbXBsYXRlTmFtZSI6IlN1bW1hcml6ZSB3aGF0IHlvdeKAmXZlIGp1c3QgbGVhcm5lZCIsImxhc3RFZGl0ZWRCeSI6IjEwOTY4NDQ1MTA3MjI4MDE2MDk1OSIsImNvbnRlbnRJbnN0YW5jZUlkIjoiMjkwZjViNDM2ZmM5NDc2Y2E1OTkxY2NjYjQzZWUxMGUifQ==pearId=magic-pear-metadata-identifi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dontchangethislink.peardeckmagic.zone?eyJ0eXBlIjoiZ29vZ2xlLXNsaWRlcy1hZGRvbi1yZXNwb25zZS1mb290ZXIiLCJsYXN0RWRpdGVkQnkiOiIxMDk2ODQ0NTEwNzIyODAxNjA5NTkiLCJwcmVzZW50YXRpb25JZCI6IjFYSEFGNWdSU2FidExXaGFScjVEbi03Zy1GLVRFWVZLcW1XNEZXTng1YjRvIiwiY29udGVudElkIjoiY3VzdG9tLXJlc3BvbnNlLWZyZWVSZXNwb25zZS10ZXh0Iiwic2xpZGVJZCI6Imc3MWEzNWFhNTg1XzBfMTYiLCJjb250ZW50SW5zdGFuY2VJZCI6IjFYSEFGNWdSU2FidExXaGFScjVEbi03Zy1GLVRFWVZLcW1XNEZXTng1YjRvLzQxYzBjNTdlLTU4MWItNDU3ZC04Y2E1LTRjYTY1Y2UyMTlkZSJ9pearId=magic-pear-metadata-identifier"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dontchangethislink.peardeckmagic.zone?eyJ0eXBlIjoiZ29vZ2xlLXNsaWRlcy1hZGRvbi1yZXNwb25zZS1mb290ZXIiLCJsYXN0RWRpdGVkQnkiOiIxMDk2ODQ0NTEwNzIyODAxNjA5NTkiLCJwcmVzZW50YXRpb25JZCI6IjFYSEFGNWdSU2FidExXaGFScjVEbi03Zy1GLVRFWVZLcW1XNEZXTng1YjRvIiwiY29udGVudElkIjoiY3VzdG9tLXJlc3BvbnNlLWZyZWVSZXNwb25zZS10ZXh0Iiwic2xpZGVJZCI6Imc3MWEzNWFhNTg1XzBfMTYiLCJjb250ZW50SW5zdGFuY2VJZCI6IjFYSEFGNWdSU2FidExXaGFScjVEbi03Zy1GLVRFWVZLcW1XNEZXTng1YjRvLzQxYzBjNTdlLTU4MWItNDU3ZC04Y2E1LTRjYTY1Y2UyMTlkZSJ9pearId=magic-pear-metadata-identifier"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hyperlink" Target="http://dontchangethislink.peardeckmagic.zone?eyJ0eXBlIjoiZ29vZ2xlLXNsaWRlcy1hZGRvbi1yZXNwb25zZS1mb290ZXIiLCJsYXN0RWRpdGVkQnkiOiIxMDk2ODQ0NTEwNzIyODAxNjA5NTkiLCJwcmVzZW50YXRpb25JZCI6IjFYSEFGNWdSU2FidExXaGFScjVEbi03Zy1GLVRFWVZLcW1XNEZXTng1YjRvIiwiY29udGVudElkIjoiY3VzdG9tLXJlc3BvbnNlLWZyZWVSZXNwb25zZS10ZXh0Iiwic2xpZGVJZCI6Imc3MWEzNWFhNTg1XzBfMTYiLCJjb250ZW50SW5zdGFuY2VJZCI6IjFYSEFGNWdSU2FidExXaGFScjVEbi03Zy1GLVRFWVZLcW1XNEZXTng1YjRvLzQxYzBjNTdlLTU4MWItNDU3ZC04Y2E1LTRjYTY1Y2UyMTlkZSJ9pearId=magic-pear-metadata-identifier"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hyperlink" Target="http://dontchangethislink.peardeckmagic.zone?eyJ0eXBlIjoiZ29vZ2xlLXNsaWRlcy1hZGRvbi1yZXNwb25zZS1mb290ZXIiLCJsYXN0RWRpdGVkQnkiOiIxMDk2ODQ0NTEwNzIyODAxNjA5NTkiLCJwcmVzZW50YXRpb25JZCI6IjFYSEFGNWdSU2FidExXaGFScjVEbi03Zy1GLVRFWVZLcW1XNEZXTng1YjRvIiwiY29udGVudElkIjoiY3VzdG9tLXJlc3BvbnNlLWZyZWVSZXNwb25zZS10ZXh0Iiwic2xpZGVJZCI6Imc3MWEzNWFhNTg1XzBfMjQiLCJjb250ZW50SW5zdGFuY2VJZCI6IjFYSEFGNWdSU2FidExXaGFScjVEbi03Zy1GLVRFWVZLcW1XNEZXTng1YjRvLzcyM2IwYzk5LTNjNWMtNDRhYS1iNjk2LTg3MGNmMjRmMTVmMyJ9pearId=magic-pear-metadata-identifier"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3.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16.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hyperlink" Target="http://dontchangethislink.peardeckmagic.zone?eyJ0eXBlIjoiZ29vZ2xlLXNsaWRlcy1hZGRvbi1yZXNwb25zZS1mb290ZXIiLCJsYXN0RWRpdGVkQnkiOiIxMDk2ODQ0NTEwNzIyODAxNjA5NTkiLCJwcmVzZW50YXRpb25JZCI6IjFYSEFGNWdSU2FidExXaGFScjVEbi03Zy1GLVRFWVZLcW1XNEZXTng1YjRvIiwiY29udGVudElkIjoiY3VzdG9tLXJlc3BvbnNlLW11bHRpcGxlQ2hvaWNlIiwic2xpZGVJZCI6Imc4MTRkNzFiZDI3XzBfNjAiLCJjb250ZW50SW5zdGFuY2VJZCI6IjFYSEFGNWdSU2FidExXaGFScjVEbi03Zy1GLVRFWVZLcW1XNEZXTng1YjRvL2NmYTFiMjc3LTJhYTctNDZjZC04YWE2LWQ5YjY5NTYwYjZiYyJ9pearId=magic-pear-metadata-identifier" TargetMode="External"/><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31.png"/><Relationship Id="rId4"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QwY2I4Y2VhM18wXzI0MCIsInNsaWRlSWQiOiJnNWQwY2I4Y2VhM18wXzI0MCIsInByZXNlbnRhdGlvbklkIjoiMW5rZUR4aGhMSk1RUnpkYkxmUDFZR1pNeVhXdkZsSDZ6bFJsSWY2aEZnVWsiLCJ0ZW1wbGF0ZU5hbWUiOiJGb3IgdGhpcyBhY3Rpdml0eSB5b3Ugd2lsbCIsImxhc3RFZGl0ZWRCeSI6IjEwOTY4NDQ1MTA3MjI4MDE2MDk1OSIsImNvbnRlbnRJbnN0YW5jZUlkIjoiMGRlNTcxMDBhM2FhNDc3MzlkNWY0NTk4OGUyYjYyMTQifQ==pearId=magic-pear-metadata-identifier"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13.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9.png"/><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19.png"/><Relationship Id="rId4" Type="http://schemas.openxmlformats.org/officeDocument/2006/relationships/image" Target="../media/image27.png"/><Relationship Id="rId5"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MwIiwic2xpZGVJZCI6Imc1YzJlMmVkYWMyXzBfMzAiLCJwcmVzZW50YXRpb25JZCI6IjFua2VEeGhoTEpNUVJ6ZGJMZlAxWUdaTXlYV3ZGbEg2emxSbElmNmhGZ1VrIiwidGVtcGxhdGVOYW1lIjoiSXMgdGhpcyBzdGF0ZW1lbnQgdHJ1ZSBvciBmYWxzZSIsImxhc3RFZGl0ZWRCeSI6IjEwOTY4NDQ1MTA3MjI4MDE2MDk1OSIsImNvbnRlbnRJbnN0YW5jZUlkIjoiMTY1ZjU4ZjA4ZmZkNDBkYjg5NDA3OGM1MmM4YjM4NmUifQ==pearId=magic-pear-metadata-identifier" TargetMode="External"/><Relationship Id="rId6" Type="http://schemas.openxmlformats.org/officeDocument/2006/relationships/image" Target="../media/image30.png"/><Relationship Id="rId7" Type="http://schemas.openxmlformats.org/officeDocument/2006/relationships/image" Target="../media/image1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hyperlink" Target="http://dontchangethislink.peardeckmagic.zone?eyJ0eXBlIjoiZ29vZ2xlLXNsaWRlcy1hZGRvbi1yZXNwb25zZS1mb290ZXIiLCJsYXN0RWRpdGVkQnkiOiIxMDk2ODQ0NTEwNzIyODAxNjA5NTkiLCJwcmVzZW50YXRpb25JZCI6IjFYSEFGNWdSU2FidExXaGFScjVEbi03Zy1GLVRFWVZLcW1XNEZXTng1YjRvIiwiY29udGVudElkIjoiY3VzdG9tLXJlc3BvbnNlLWZyZWVSZXNwb25zZS10ZXh0Iiwic2xpZGVJZCI6Imc3NjkyNzAyYmQwXzBfMTA0IiwiY29udGVudEluc3RhbmNlSWQiOiIxWEhBRjVnUlNhYnRMV2hhUnI1RG4tN2ctRi1URVlWS3FtVzRGV054NWI0by9hMDAyZmRjMC05Njg0LTQ0NWUtYTY5Yy1kNDQ3YzBlYTdkOWYifQ==pearId=magic-pear-metadata-identifier"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2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2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2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hyperlink" Target="http://dontchangethislink.peardeckmagic.zone?eyJ0eXBlIjoiZ29vZ2xlLXNsaWRlcy1hZGRvbi1yZXNwb25zZS1mb290ZXIiLCJsYXN0RWRpdGVkQnkiOiIxMDk2ODQ0NTEwNzIyODAxNjA5NTkiLCJwcmVzZW50YXRpb25JZCI6IjFYSEFGNWdSU2FidExXaGFScjVEbi03Zy1GLVRFWVZLcW1XNEZXTng1YjRvIiwiY29udGVudElkIjoiY3VzdG9tLXJlc3BvbnNlLWZyZWVSZXNwb25zZS10ZXh0Iiwic2xpZGVJZCI6Imc3MWEzNWFhNTg1XzBfNjIiLCJjb250ZW50SW5zdGFuY2VJZCI6IjFYSEFGNWdSU2FidExXaGFScjVEbi03Zy1GLVRFWVZLcW1XNEZXTng1YjRvL2ZjYTQwOWM1LTg5NDAtNGI1MC04NjBhLWQyOGNlYmZlYjZlMyJ9pearId=magic-pear-metadata-identifier"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hyperlink" Target="http://dontchangethislink.peardeckmagic.zone?eyJ0eXBlIjoiZ29vZ2xlLXNsaWRlcy1hZGRvbi1yZXNwb25zZS1mb290ZXIiLCJsYXN0RWRpdGVkQnkiOiIxMDk2ODQ0NTEwNzIyODAxNjA5NTkiLCJwcmVzZW50YXRpb25JZCI6IjFYSEFGNWdSU2FidExXaGFScjVEbi03Zy1GLVRFWVZLcW1XNEZXTng1YjRvIiwiY29udGVudElkIjoiY3VzdG9tLXJlc3BvbnNlLWZyZWVSZXNwb25zZS10ZXh0Iiwic2xpZGVJZCI6Imc3MWEzNWFhNTg1XzBfNjIiLCJjb250ZW50SW5zdGFuY2VJZCI6IjFYSEFGNWdSU2FidExXaGFScjVEbi03Zy1GLVRFWVZLcW1XNEZXTng1YjRvL2ZjYTQwOWM1LTg5NDAtNGI1MC04NjBhLWQyOGNlYmZlYjZlMyJ9pearId=magic-pear-metadata-identifier"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hyperlink" Target="http://dontchangethislink.peardeckmagic.zone?eyJ0eXBlIjoiZ29vZ2xlLXNsaWRlcy1hZGRvbi1yZXNwb25zZS1mb290ZXIiLCJsYXN0RWRpdGVkQnkiOiIxMDk2ODQ0NTEwNzIyODAxNjA5NTkiLCJwcmVzZW50YXRpb25JZCI6IjFYSEFGNWdSU2FidExXaGFScjVEbi03Zy1GLVRFWVZLcW1XNEZXTng1YjRvIiwiY29udGVudElkIjoiY3VzdG9tLXJlc3BvbnNlLWZyZWVSZXNwb25zZS10ZXh0Iiwic2xpZGVJZCI6Imc3MWEzNWFhNTg1XzBfNjIiLCJjb250ZW50SW5zdGFuY2VJZCI6IjFYSEFGNWdSU2FidExXaGFScjVEbi03Zy1GLVRFWVZLcW1XNEZXTng1YjRvL2ZjYTQwOWM1LTg5NDAtNGI1MC04NjBhLWQyOGNlYmZlYjZlMyJ9pearId=magic-pear-metadata-identifie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hyperlink" Target="http://dontchangethislink.peardeckmagic.zone?eyJ0eXBlIjoiZ29vZ2xlLXNsaWRlcy1hZGRvbi1yZXNwb25zZS1mb290ZXIiLCJsYXN0RWRpdGVkQnkiOiIxMDk2ODQ0NTEwNzIyODAxNjA5NTkiLCJwcmVzZW50YXRpb25JZCI6IjFHcEtpRmJCZ25SNVVDRElUZnhpMkpfSzA1LWxWa3N6WDZGM2FwSGsyWXpBIiwiY29udGVudElkIjoiY3VzdG9tLXJlc3BvbnNlLWZyZWVSZXNwb25zZS10ZXh0Iiwic2xpZGVJZCI6Imc3MTVhYzVlMWQ4XzBfMzEyIiwiY29udGVudEluc3RhbmNlSWQiOiIxR3BLaUZiQmduUjVVQ0RJVGZ4aTJKX0swNS1sVmtzelg2RjNhcEhrMll6QS8xODk3YzI1OS1mMGJjLTRkNTMtOGVhZi0zMjAzYWZiMmQxZTYifQ==pearId=magic-pear-metadata-identifie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7" name="Google Shape;97;p20"/>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Table of Contents</a:t>
            </a:r>
            <a:endParaRPr b="0" i="0" sz="4800" u="none" cap="none" strike="noStrike">
              <a:solidFill>
                <a:srgbClr val="741B47"/>
              </a:solidFill>
              <a:latin typeface="Raleway Medium"/>
              <a:ea typeface="Raleway Medium"/>
              <a:cs typeface="Raleway Medium"/>
              <a:sym typeface="Raleway Medium"/>
            </a:endParaRPr>
          </a:p>
        </p:txBody>
      </p:sp>
      <p:sp>
        <p:nvSpPr>
          <p:cNvPr id="98" name="Google Shape;98;p20"/>
          <p:cNvSpPr txBox="1"/>
          <p:nvPr>
            <p:ph idx="4294967295" type="subTitle"/>
          </p:nvPr>
        </p:nvSpPr>
        <p:spPr>
          <a:xfrm>
            <a:off x="845725" y="620075"/>
            <a:ext cx="7842300" cy="4100400"/>
          </a:xfrm>
          <a:prstGeom prst="rect">
            <a:avLst/>
          </a:prstGeom>
          <a:noFill/>
          <a:ln>
            <a:noFill/>
          </a:ln>
        </p:spPr>
        <p:txBody>
          <a:bodyPr anchorCtr="0" anchor="t" bIns="0" lIns="0" spcFirstLastPara="1" rIns="0" wrap="square" tIns="0">
            <a:noAutofit/>
          </a:bodyPr>
          <a:lstStyle/>
          <a:p>
            <a:pPr indent="-457200" lvl="0" marL="457200" rtl="0" algn="l">
              <a:spcBef>
                <a:spcPts val="600"/>
              </a:spcBef>
              <a:spcAft>
                <a:spcPts val="0"/>
              </a:spcAft>
              <a:buClr>
                <a:srgbClr val="741B47"/>
              </a:buClr>
              <a:buSzPts val="3600"/>
              <a:buFont typeface="Raleway"/>
              <a:buChar char="▶"/>
            </a:pPr>
            <a:r>
              <a:rPr lang="tr-TR" sz="3600">
                <a:solidFill>
                  <a:srgbClr val="0B5394"/>
                </a:solidFill>
                <a:latin typeface="Raleway"/>
                <a:ea typeface="Raleway"/>
                <a:cs typeface="Raleway"/>
                <a:sym typeface="Raleway"/>
              </a:rPr>
              <a:t>Variables</a:t>
            </a:r>
            <a:endParaRPr sz="3600">
              <a:solidFill>
                <a:srgbClr val="0B5394"/>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lang="tr-TR" sz="3600">
                <a:solidFill>
                  <a:srgbClr val="0B5394"/>
                </a:solidFill>
                <a:latin typeface="Raleway"/>
                <a:ea typeface="Raleway"/>
                <a:cs typeface="Raleway"/>
                <a:sym typeface="Raleway"/>
              </a:rPr>
              <a:t>Introduction to Data Types</a:t>
            </a:r>
            <a:endParaRPr sz="3600">
              <a:solidFill>
                <a:srgbClr val="0B5394"/>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lang="tr-TR" sz="3600">
                <a:solidFill>
                  <a:srgbClr val="0B5394"/>
                </a:solidFill>
                <a:latin typeface="Raleway"/>
                <a:ea typeface="Raleway"/>
                <a:cs typeface="Raleway"/>
                <a:sym typeface="Raleway"/>
              </a:rPr>
              <a:t>Strings</a:t>
            </a:r>
            <a:endParaRPr sz="3600">
              <a:solidFill>
                <a:srgbClr val="0B5394"/>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lang="tr-TR" sz="3600">
                <a:solidFill>
                  <a:srgbClr val="0B5394"/>
                </a:solidFill>
                <a:latin typeface="Raleway"/>
                <a:ea typeface="Raleway"/>
                <a:cs typeface="Raleway"/>
                <a:sym typeface="Raleway"/>
              </a:rPr>
              <a:t>Numeric Types</a:t>
            </a:r>
            <a:endParaRPr sz="3600">
              <a:solidFill>
                <a:srgbClr val="0B5394"/>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lang="tr-TR" sz="3600">
                <a:solidFill>
                  <a:srgbClr val="0B5394"/>
                </a:solidFill>
                <a:latin typeface="Raleway"/>
                <a:ea typeface="Raleway"/>
                <a:cs typeface="Raleway"/>
                <a:sym typeface="Raleway"/>
              </a:rPr>
              <a:t>Boolean</a:t>
            </a:r>
            <a:endParaRPr sz="3600">
              <a:solidFill>
                <a:srgbClr val="0B5394"/>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lang="tr-TR" sz="3600">
                <a:solidFill>
                  <a:srgbClr val="0B5394"/>
                </a:solidFill>
                <a:latin typeface="Raleway"/>
                <a:ea typeface="Raleway"/>
                <a:cs typeface="Raleway"/>
                <a:sym typeface="Raleway"/>
              </a:rPr>
              <a:t>Type Conversion</a:t>
            </a:r>
            <a:endParaRPr sz="3600">
              <a:solidFill>
                <a:srgbClr val="0B5394"/>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2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41" name="Google Shape;441;p29"/>
          <p:cNvSpPr txBox="1"/>
          <p:nvPr/>
        </p:nvSpPr>
        <p:spPr>
          <a:xfrm>
            <a:off x="431800" y="173800"/>
            <a:ext cx="82740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400">
                <a:solidFill>
                  <a:srgbClr val="741B47"/>
                </a:solidFill>
                <a:latin typeface="Raleway Medium"/>
                <a:ea typeface="Raleway Medium"/>
                <a:cs typeface="Raleway Medium"/>
                <a:sym typeface="Raleway Medium"/>
              </a:rPr>
              <a:t>Conventional</a:t>
            </a:r>
            <a:r>
              <a:rPr b="0" i="0" lang="tr-TR" sz="3400" u="none" cap="none" strike="noStrike">
                <a:solidFill>
                  <a:srgbClr val="741B47"/>
                </a:solidFill>
                <a:latin typeface="Raleway Medium"/>
                <a:ea typeface="Raleway Medium"/>
                <a:cs typeface="Raleway Medium"/>
                <a:sym typeface="Raleway Medium"/>
              </a:rPr>
              <a:t> (PEP 8) Naming Rules</a:t>
            </a:r>
            <a:endParaRPr b="0" i="0" sz="3400" u="none" cap="none" strike="noStrike">
              <a:solidFill>
                <a:srgbClr val="419ED3"/>
              </a:solidFill>
              <a:latin typeface="Raleway SemiBold"/>
              <a:ea typeface="Raleway SemiBold"/>
              <a:cs typeface="Raleway SemiBold"/>
              <a:sym typeface="Raleway SemiBold"/>
            </a:endParaRPr>
          </a:p>
        </p:txBody>
      </p:sp>
      <p:sp>
        <p:nvSpPr>
          <p:cNvPr id="442" name="Google Shape;442;p29"/>
          <p:cNvSpPr txBox="1"/>
          <p:nvPr>
            <p:ph idx="4294967295" type="subTitle"/>
          </p:nvPr>
        </p:nvSpPr>
        <p:spPr>
          <a:xfrm>
            <a:off x="299525" y="800100"/>
            <a:ext cx="6555300" cy="511500"/>
          </a:xfrm>
          <a:prstGeom prst="rect">
            <a:avLst/>
          </a:prstGeom>
          <a:solidFill>
            <a:srgbClr val="EFE3E8"/>
          </a:solidFill>
          <a:ln cap="flat" cmpd="sng" w="9525">
            <a:solidFill>
              <a:srgbClr val="D5A6B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419100" lvl="0" marL="457200" marR="0" rtl="0" algn="ctr">
              <a:lnSpc>
                <a:spcPct val="110000"/>
              </a:lnSpc>
              <a:spcBef>
                <a:spcPts val="600"/>
              </a:spcBef>
              <a:spcAft>
                <a:spcPts val="0"/>
              </a:spcAft>
              <a:buClr>
                <a:srgbClr val="741B47"/>
              </a:buClr>
              <a:buSzPts val="3000"/>
              <a:buFont typeface="Raleway"/>
              <a:buChar char="▸"/>
            </a:pPr>
            <a:r>
              <a:rPr b="1" lang="tr-TR" sz="3000">
                <a:solidFill>
                  <a:srgbClr val="434343"/>
                </a:solidFill>
                <a:latin typeface="Raleway"/>
                <a:ea typeface="Raleway"/>
                <a:cs typeface="Raleway"/>
                <a:sym typeface="Raleway"/>
              </a:rPr>
              <a:t>Some basic naming conventions</a:t>
            </a:r>
            <a:endParaRPr b="1" i="0" sz="3000" u="none" cap="none" strike="noStrike">
              <a:solidFill>
                <a:schemeClr val="dk1"/>
              </a:solidFill>
              <a:latin typeface="Raleway"/>
              <a:ea typeface="Raleway"/>
              <a:cs typeface="Raleway"/>
              <a:sym typeface="Raleway"/>
            </a:endParaRPr>
          </a:p>
        </p:txBody>
      </p:sp>
      <p:sp>
        <p:nvSpPr>
          <p:cNvPr id="443" name="Google Shape;443;p29"/>
          <p:cNvSpPr txBox="1"/>
          <p:nvPr/>
        </p:nvSpPr>
        <p:spPr>
          <a:xfrm>
            <a:off x="299525" y="2751700"/>
            <a:ext cx="8406300" cy="9609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variable = 3.14</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var_one = </a:t>
            </a:r>
            <a:r>
              <a:rPr lang="tr-TR" sz="2000">
                <a:solidFill>
                  <a:srgbClr val="FF0000"/>
                </a:solidFill>
                <a:latin typeface="Consolas"/>
                <a:ea typeface="Consolas"/>
                <a:cs typeface="Consolas"/>
                <a:sym typeface="Consolas"/>
              </a:rPr>
              <a:t>'something'</a:t>
            </a:r>
            <a:endParaRPr sz="2000">
              <a:solidFill>
                <a:srgbClr val="434343"/>
              </a:solidFill>
              <a:latin typeface="Consolas"/>
              <a:ea typeface="Consolas"/>
              <a:cs typeface="Consolas"/>
              <a:sym typeface="Consolas"/>
            </a:endParaRPr>
          </a:p>
        </p:txBody>
      </p:sp>
      <p:sp>
        <p:nvSpPr>
          <p:cNvPr id="444" name="Google Shape;444;p29"/>
          <p:cNvSpPr txBox="1"/>
          <p:nvPr>
            <p:ph idx="4294967295" type="subTitle"/>
          </p:nvPr>
        </p:nvSpPr>
        <p:spPr>
          <a:xfrm>
            <a:off x="756725" y="1790700"/>
            <a:ext cx="8016300" cy="9609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Raleway"/>
              <a:buChar char="▸"/>
            </a:pPr>
            <a:r>
              <a:rPr lang="tr-TR" sz="2400">
                <a:solidFill>
                  <a:srgbClr val="434343"/>
                </a:solidFill>
                <a:latin typeface="Montserrat"/>
                <a:ea typeface="Montserrat"/>
                <a:cs typeface="Montserrat"/>
                <a:sym typeface="Montserrat"/>
              </a:rPr>
              <a:t>Choose </a:t>
            </a:r>
            <a:r>
              <a:rPr b="1" lang="tr-TR" sz="2400">
                <a:solidFill>
                  <a:srgbClr val="0B5394"/>
                </a:solidFill>
                <a:latin typeface="Montserrat"/>
                <a:ea typeface="Montserrat"/>
                <a:cs typeface="Montserrat"/>
                <a:sym typeface="Montserrat"/>
              </a:rPr>
              <a:t>lowercase</a:t>
            </a:r>
            <a:r>
              <a:rPr lang="tr-TR" sz="2400">
                <a:solidFill>
                  <a:srgbClr val="434343"/>
                </a:solidFill>
                <a:latin typeface="Montserrat"/>
                <a:ea typeface="Montserrat"/>
                <a:cs typeface="Montserrat"/>
                <a:sym typeface="Montserrat"/>
              </a:rPr>
              <a:t> words and use underscore to split the words</a:t>
            </a:r>
            <a:endParaRPr b="0" i="0" sz="24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50" name="Google Shape;450;p30"/>
          <p:cNvSpPr txBox="1"/>
          <p:nvPr/>
        </p:nvSpPr>
        <p:spPr>
          <a:xfrm>
            <a:off x="431800" y="173800"/>
            <a:ext cx="82740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400">
                <a:solidFill>
                  <a:srgbClr val="741B47"/>
                </a:solidFill>
                <a:latin typeface="Raleway Medium"/>
                <a:ea typeface="Raleway Medium"/>
                <a:cs typeface="Raleway Medium"/>
                <a:sym typeface="Raleway Medium"/>
              </a:rPr>
              <a:t>Conventional</a:t>
            </a:r>
            <a:r>
              <a:rPr b="0" i="0" lang="tr-TR" sz="3400" u="none" cap="none" strike="noStrike">
                <a:solidFill>
                  <a:srgbClr val="741B47"/>
                </a:solidFill>
                <a:latin typeface="Raleway Medium"/>
                <a:ea typeface="Raleway Medium"/>
                <a:cs typeface="Raleway Medium"/>
                <a:sym typeface="Raleway Medium"/>
              </a:rPr>
              <a:t> (PEP 8) Naming Rules</a:t>
            </a:r>
            <a:endParaRPr b="0" i="0" sz="3400" u="none" cap="none" strike="noStrike">
              <a:solidFill>
                <a:srgbClr val="419ED3"/>
              </a:solidFill>
              <a:latin typeface="Raleway SemiBold"/>
              <a:ea typeface="Raleway SemiBold"/>
              <a:cs typeface="Raleway SemiBold"/>
              <a:sym typeface="Raleway SemiBold"/>
            </a:endParaRPr>
          </a:p>
        </p:txBody>
      </p:sp>
      <p:sp>
        <p:nvSpPr>
          <p:cNvPr id="451" name="Google Shape;451;p30"/>
          <p:cNvSpPr txBox="1"/>
          <p:nvPr>
            <p:ph idx="4294967295" type="subTitle"/>
          </p:nvPr>
        </p:nvSpPr>
        <p:spPr>
          <a:xfrm>
            <a:off x="299525" y="800100"/>
            <a:ext cx="6555300" cy="511500"/>
          </a:xfrm>
          <a:prstGeom prst="rect">
            <a:avLst/>
          </a:prstGeom>
          <a:solidFill>
            <a:srgbClr val="EFE3E8"/>
          </a:solidFill>
          <a:ln cap="flat" cmpd="sng" w="9525">
            <a:solidFill>
              <a:srgbClr val="D5A6B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419100" lvl="0" marL="457200" marR="0" rtl="0" algn="ctr">
              <a:lnSpc>
                <a:spcPct val="110000"/>
              </a:lnSpc>
              <a:spcBef>
                <a:spcPts val="600"/>
              </a:spcBef>
              <a:spcAft>
                <a:spcPts val="0"/>
              </a:spcAft>
              <a:buClr>
                <a:srgbClr val="741B47"/>
              </a:buClr>
              <a:buSzPts val="3000"/>
              <a:buFont typeface="Raleway"/>
              <a:buChar char="▸"/>
            </a:pPr>
            <a:r>
              <a:rPr b="1" lang="tr-TR" sz="3000">
                <a:solidFill>
                  <a:srgbClr val="434343"/>
                </a:solidFill>
                <a:latin typeface="Raleway"/>
                <a:ea typeface="Raleway"/>
                <a:cs typeface="Raleway"/>
                <a:sym typeface="Raleway"/>
              </a:rPr>
              <a:t>Some basic naming conventions</a:t>
            </a:r>
            <a:endParaRPr b="1" i="0" sz="3000" u="none" cap="none" strike="noStrike">
              <a:solidFill>
                <a:schemeClr val="dk1"/>
              </a:solidFill>
              <a:latin typeface="Raleway"/>
              <a:ea typeface="Raleway"/>
              <a:cs typeface="Raleway"/>
              <a:sym typeface="Raleway"/>
            </a:endParaRPr>
          </a:p>
        </p:txBody>
      </p:sp>
      <p:sp>
        <p:nvSpPr>
          <p:cNvPr id="452" name="Google Shape;452;p30"/>
          <p:cNvSpPr txBox="1"/>
          <p:nvPr/>
        </p:nvSpPr>
        <p:spPr>
          <a:xfrm>
            <a:off x="368850" y="2980300"/>
            <a:ext cx="8406300" cy="9609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l = 3.14  </a:t>
            </a:r>
            <a:r>
              <a:rPr lang="tr-TR" sz="2000">
                <a:solidFill>
                  <a:srgbClr val="38761D"/>
                </a:solidFill>
                <a:latin typeface="Consolas"/>
                <a:ea typeface="Consolas"/>
                <a:cs typeface="Consolas"/>
                <a:sym typeface="Consolas"/>
              </a:rPr>
              <a:t># This is lowercase letter el</a:t>
            </a:r>
            <a:br>
              <a:rPr lang="tr-TR" sz="2000">
                <a:solidFill>
                  <a:srgbClr val="434343"/>
                </a:solidFill>
                <a:latin typeface="Consolas"/>
                <a:ea typeface="Consolas"/>
                <a:cs typeface="Consolas"/>
                <a:sym typeface="Consolas"/>
              </a:rPr>
            </a:br>
            <a:r>
              <a:rPr lang="tr-TR" sz="2000">
                <a:solidFill>
                  <a:srgbClr val="434343"/>
                </a:solidFill>
                <a:latin typeface="Consolas"/>
                <a:ea typeface="Consolas"/>
                <a:cs typeface="Consolas"/>
                <a:sym typeface="Consolas"/>
              </a:rPr>
              <a:t>I = 3.14  </a:t>
            </a:r>
            <a:r>
              <a:rPr lang="tr-TR" sz="2000">
                <a:solidFill>
                  <a:srgbClr val="38761D"/>
                </a:solidFill>
                <a:latin typeface="Consolas"/>
                <a:ea typeface="Consolas"/>
                <a:cs typeface="Consolas"/>
                <a:sym typeface="Consolas"/>
              </a:rPr>
              <a:t># This is uppercase letter eye</a:t>
            </a:r>
            <a:endParaRPr sz="2000">
              <a:solidFill>
                <a:srgbClr val="38761D"/>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1 =</a:t>
            </a:r>
            <a:r>
              <a:rPr lang="tr-TR" sz="2000">
                <a:solidFill>
                  <a:srgbClr val="38761D"/>
                </a:solidFill>
                <a:latin typeface="Consolas"/>
                <a:ea typeface="Consolas"/>
                <a:cs typeface="Consolas"/>
                <a:sym typeface="Consolas"/>
              </a:rPr>
              <a:t> </a:t>
            </a:r>
            <a:r>
              <a:rPr lang="tr-TR" sz="2000">
                <a:solidFill>
                  <a:srgbClr val="FF0000"/>
                </a:solidFill>
                <a:latin typeface="Consolas"/>
                <a:ea typeface="Consolas"/>
                <a:cs typeface="Consolas"/>
                <a:sym typeface="Consolas"/>
              </a:rPr>
              <a:t>'something wrong'  </a:t>
            </a:r>
            <a:r>
              <a:rPr lang="tr-TR" sz="2000">
                <a:solidFill>
                  <a:srgbClr val="38761D"/>
                </a:solidFill>
                <a:latin typeface="Consolas"/>
                <a:ea typeface="Consolas"/>
                <a:cs typeface="Consolas"/>
                <a:sym typeface="Consolas"/>
              </a:rPr>
              <a:t># This is number one. </a:t>
            </a:r>
            <a:endParaRPr sz="2000">
              <a:solidFill>
                <a:srgbClr val="38761D"/>
              </a:solidFill>
              <a:latin typeface="Consolas"/>
              <a:ea typeface="Consolas"/>
              <a:cs typeface="Consolas"/>
              <a:sym typeface="Consolas"/>
            </a:endParaRPr>
          </a:p>
        </p:txBody>
      </p:sp>
      <p:sp>
        <p:nvSpPr>
          <p:cNvPr id="453" name="Google Shape;453;p30"/>
          <p:cNvSpPr txBox="1"/>
          <p:nvPr>
            <p:ph idx="4294967295" type="subTitle"/>
          </p:nvPr>
        </p:nvSpPr>
        <p:spPr>
          <a:xfrm>
            <a:off x="756725" y="1790700"/>
            <a:ext cx="8016300" cy="9609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Raleway"/>
              <a:buChar char="▸"/>
            </a:pPr>
            <a:r>
              <a:rPr lang="tr-TR" sz="2400">
                <a:solidFill>
                  <a:srgbClr val="434343"/>
                </a:solidFill>
                <a:latin typeface="Montserrat"/>
                <a:ea typeface="Montserrat"/>
                <a:cs typeface="Montserrat"/>
                <a:sym typeface="Montserrat"/>
              </a:rPr>
              <a:t>Do not use </a:t>
            </a:r>
            <a:r>
              <a:rPr lang="tr-TR" sz="2200">
                <a:solidFill>
                  <a:srgbClr val="434343"/>
                </a:solidFill>
                <a:highlight>
                  <a:srgbClr val="F0F0F0"/>
                </a:highlight>
                <a:latin typeface="Consolas"/>
                <a:ea typeface="Consolas"/>
                <a:cs typeface="Consolas"/>
                <a:sym typeface="Consolas"/>
              </a:rPr>
              <a:t>'l'</a:t>
            </a:r>
            <a:r>
              <a:rPr b="1" lang="tr-TR" sz="2400">
                <a:solidFill>
                  <a:srgbClr val="0B5394"/>
                </a:solidFill>
                <a:latin typeface="Montserrat"/>
                <a:ea typeface="Montserrat"/>
                <a:cs typeface="Montserrat"/>
                <a:sym typeface="Montserrat"/>
              </a:rPr>
              <a:t> (lowercase letter “L”)</a:t>
            </a:r>
            <a:r>
              <a:rPr lang="tr-TR" sz="2400">
                <a:solidFill>
                  <a:srgbClr val="434343"/>
                </a:solidFill>
                <a:latin typeface="Montserrat"/>
                <a:ea typeface="Montserrat"/>
                <a:cs typeface="Montserrat"/>
                <a:sym typeface="Montserrat"/>
              </a:rPr>
              <a:t> as single character variable.</a:t>
            </a:r>
            <a:endParaRPr b="0" i="0" sz="24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59" name="Google Shape;459;p31"/>
          <p:cNvSpPr txBox="1"/>
          <p:nvPr/>
        </p:nvSpPr>
        <p:spPr>
          <a:xfrm>
            <a:off x="431800" y="173800"/>
            <a:ext cx="82740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400">
                <a:solidFill>
                  <a:srgbClr val="741B47"/>
                </a:solidFill>
                <a:latin typeface="Raleway Medium"/>
                <a:ea typeface="Raleway Medium"/>
                <a:cs typeface="Raleway Medium"/>
                <a:sym typeface="Raleway Medium"/>
              </a:rPr>
              <a:t>Conventional</a:t>
            </a:r>
            <a:r>
              <a:rPr b="0" i="0" lang="tr-TR" sz="3400" u="none" cap="none" strike="noStrike">
                <a:solidFill>
                  <a:srgbClr val="741B47"/>
                </a:solidFill>
                <a:latin typeface="Raleway Medium"/>
                <a:ea typeface="Raleway Medium"/>
                <a:cs typeface="Raleway Medium"/>
                <a:sym typeface="Raleway Medium"/>
              </a:rPr>
              <a:t> (PEP 8) Naming Rules</a:t>
            </a:r>
            <a:endParaRPr b="0" i="0" sz="3400" u="none" cap="none" strike="noStrike">
              <a:solidFill>
                <a:srgbClr val="419ED3"/>
              </a:solidFill>
              <a:latin typeface="Raleway SemiBold"/>
              <a:ea typeface="Raleway SemiBold"/>
              <a:cs typeface="Raleway SemiBold"/>
              <a:sym typeface="Raleway SemiBold"/>
            </a:endParaRPr>
          </a:p>
        </p:txBody>
      </p:sp>
      <p:sp>
        <p:nvSpPr>
          <p:cNvPr id="460" name="Google Shape;460;p31"/>
          <p:cNvSpPr txBox="1"/>
          <p:nvPr>
            <p:ph idx="4294967295" type="subTitle"/>
          </p:nvPr>
        </p:nvSpPr>
        <p:spPr>
          <a:xfrm>
            <a:off x="299525" y="800100"/>
            <a:ext cx="6555300" cy="511500"/>
          </a:xfrm>
          <a:prstGeom prst="rect">
            <a:avLst/>
          </a:prstGeom>
          <a:solidFill>
            <a:srgbClr val="EFE3E8"/>
          </a:solidFill>
          <a:ln cap="flat" cmpd="sng" w="9525">
            <a:solidFill>
              <a:srgbClr val="D5A6B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419100" lvl="0" marL="457200" marR="0" rtl="0" algn="ctr">
              <a:lnSpc>
                <a:spcPct val="110000"/>
              </a:lnSpc>
              <a:spcBef>
                <a:spcPts val="600"/>
              </a:spcBef>
              <a:spcAft>
                <a:spcPts val="0"/>
              </a:spcAft>
              <a:buClr>
                <a:srgbClr val="741B47"/>
              </a:buClr>
              <a:buSzPts val="3000"/>
              <a:buFont typeface="Raleway"/>
              <a:buChar char="▸"/>
            </a:pPr>
            <a:r>
              <a:rPr b="1" lang="tr-TR" sz="3000">
                <a:solidFill>
                  <a:srgbClr val="434343"/>
                </a:solidFill>
                <a:latin typeface="Raleway"/>
                <a:ea typeface="Raleway"/>
                <a:cs typeface="Raleway"/>
                <a:sym typeface="Raleway"/>
              </a:rPr>
              <a:t>Some basic naming conventions</a:t>
            </a:r>
            <a:endParaRPr b="1" i="0" sz="3000" u="none" cap="none" strike="noStrike">
              <a:solidFill>
                <a:schemeClr val="dk1"/>
              </a:solidFill>
              <a:latin typeface="Raleway"/>
              <a:ea typeface="Raleway"/>
              <a:cs typeface="Raleway"/>
              <a:sym typeface="Raleway"/>
            </a:endParaRPr>
          </a:p>
        </p:txBody>
      </p:sp>
      <p:sp>
        <p:nvSpPr>
          <p:cNvPr id="461" name="Google Shape;461;p31"/>
          <p:cNvSpPr txBox="1"/>
          <p:nvPr/>
        </p:nvSpPr>
        <p:spPr>
          <a:xfrm>
            <a:off x="299525" y="2980300"/>
            <a:ext cx="8406300" cy="9609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time_O = '3.14'  </a:t>
            </a:r>
            <a:r>
              <a:rPr lang="tr-TR" sz="2000">
                <a:solidFill>
                  <a:srgbClr val="38761D"/>
                </a:solidFill>
                <a:latin typeface="Consolas"/>
                <a:ea typeface="Consolas"/>
                <a:cs typeface="Consolas"/>
                <a:sym typeface="Consolas"/>
              </a:rPr>
              <a:t># This is uppercase letter “O”</a:t>
            </a:r>
            <a:br>
              <a:rPr lang="tr-TR" sz="2000">
                <a:solidFill>
                  <a:srgbClr val="434343"/>
                </a:solidFill>
                <a:latin typeface="Consolas"/>
                <a:ea typeface="Consolas"/>
                <a:cs typeface="Consolas"/>
                <a:sym typeface="Consolas"/>
              </a:rPr>
            </a:br>
            <a:r>
              <a:rPr lang="tr-TR" sz="2000">
                <a:solidFill>
                  <a:srgbClr val="434343"/>
                </a:solidFill>
                <a:latin typeface="Consolas"/>
                <a:ea typeface="Consolas"/>
                <a:cs typeface="Consolas"/>
                <a:sym typeface="Consolas"/>
              </a:rPr>
              <a:t>time_0 = '3.14'  </a:t>
            </a:r>
            <a:r>
              <a:rPr lang="tr-TR" sz="2000">
                <a:solidFill>
                  <a:srgbClr val="38761D"/>
                </a:solidFill>
                <a:latin typeface="Consolas"/>
                <a:ea typeface="Consolas"/>
                <a:cs typeface="Consolas"/>
                <a:sym typeface="Consolas"/>
              </a:rPr>
              <a:t># This is number zero</a:t>
            </a:r>
            <a:endParaRPr b="0" i="0" sz="2000" u="none" cap="none" strike="noStrike">
              <a:solidFill>
                <a:srgbClr val="434343"/>
              </a:solidFill>
              <a:latin typeface="Consolas"/>
              <a:ea typeface="Consolas"/>
              <a:cs typeface="Consolas"/>
              <a:sym typeface="Consolas"/>
            </a:endParaRPr>
          </a:p>
        </p:txBody>
      </p:sp>
      <p:sp>
        <p:nvSpPr>
          <p:cNvPr id="462" name="Google Shape;462;p31"/>
          <p:cNvSpPr txBox="1"/>
          <p:nvPr>
            <p:ph idx="4294967295" type="subTitle"/>
          </p:nvPr>
        </p:nvSpPr>
        <p:spPr>
          <a:xfrm>
            <a:off x="756725" y="1790700"/>
            <a:ext cx="8016300" cy="9609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Raleway"/>
              <a:buChar char="▸"/>
            </a:pPr>
            <a:r>
              <a:rPr lang="tr-TR" sz="2400">
                <a:solidFill>
                  <a:srgbClr val="434343"/>
                </a:solidFill>
                <a:latin typeface="Montserrat"/>
                <a:ea typeface="Montserrat"/>
                <a:cs typeface="Montserrat"/>
                <a:sym typeface="Montserrat"/>
              </a:rPr>
              <a:t>Do not use </a:t>
            </a:r>
            <a:r>
              <a:rPr lang="tr-TR" sz="2200">
                <a:solidFill>
                  <a:srgbClr val="434343"/>
                </a:solidFill>
                <a:highlight>
                  <a:srgbClr val="F0F0F0"/>
                </a:highlight>
                <a:latin typeface="Consolas"/>
                <a:ea typeface="Consolas"/>
                <a:cs typeface="Consolas"/>
                <a:sym typeface="Consolas"/>
              </a:rPr>
              <a:t>'O'</a:t>
            </a:r>
            <a:r>
              <a:rPr b="1" lang="tr-TR" sz="2400">
                <a:solidFill>
                  <a:srgbClr val="0B5394"/>
                </a:solidFill>
                <a:latin typeface="Montserrat"/>
                <a:ea typeface="Montserrat"/>
                <a:cs typeface="Montserrat"/>
                <a:sym typeface="Montserrat"/>
              </a:rPr>
              <a:t> (uppercase letter “O”)</a:t>
            </a:r>
            <a:r>
              <a:rPr lang="tr-TR" sz="2400">
                <a:solidFill>
                  <a:srgbClr val="434343"/>
                </a:solidFill>
                <a:latin typeface="Montserrat"/>
                <a:ea typeface="Montserrat"/>
                <a:cs typeface="Montserrat"/>
                <a:sym typeface="Montserrat"/>
              </a:rPr>
              <a:t> as single character variable.</a:t>
            </a:r>
            <a:endParaRPr b="0" i="0" sz="24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68" name="Google Shape;468;p32"/>
          <p:cNvSpPr txBox="1"/>
          <p:nvPr/>
        </p:nvSpPr>
        <p:spPr>
          <a:xfrm>
            <a:off x="431800" y="173800"/>
            <a:ext cx="82740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b="0" i="0" lang="tr-TR" sz="3400" u="none" cap="none" strike="noStrike">
                <a:solidFill>
                  <a:srgbClr val="741B47"/>
                </a:solidFill>
                <a:latin typeface="Raleway Medium"/>
                <a:ea typeface="Raleway Medium"/>
                <a:cs typeface="Raleway Medium"/>
                <a:sym typeface="Raleway Medium"/>
              </a:rPr>
              <a:t>Some Important PEP 8 Rules</a:t>
            </a:r>
            <a:endParaRPr b="0" i="0" sz="3400" u="none" cap="none" strike="noStrike">
              <a:solidFill>
                <a:srgbClr val="419ED3"/>
              </a:solidFill>
              <a:latin typeface="Raleway SemiBold"/>
              <a:ea typeface="Raleway SemiBold"/>
              <a:cs typeface="Raleway SemiBold"/>
              <a:sym typeface="Raleway SemiBold"/>
            </a:endParaRPr>
          </a:p>
        </p:txBody>
      </p:sp>
      <p:sp>
        <p:nvSpPr>
          <p:cNvPr id="469" name="Google Shape;469;p32"/>
          <p:cNvSpPr txBox="1"/>
          <p:nvPr/>
        </p:nvSpPr>
        <p:spPr>
          <a:xfrm>
            <a:off x="279400" y="2827900"/>
            <a:ext cx="4092900" cy="4872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students = ...</a:t>
            </a:r>
            <a:endParaRPr i="0" sz="2000" u="none" cap="none" strike="noStrike">
              <a:solidFill>
                <a:srgbClr val="434343"/>
              </a:solidFill>
              <a:latin typeface="Consolas"/>
              <a:ea typeface="Consolas"/>
              <a:cs typeface="Consolas"/>
              <a:sym typeface="Consolas"/>
            </a:endParaRPr>
          </a:p>
        </p:txBody>
      </p:sp>
      <p:sp>
        <p:nvSpPr>
          <p:cNvPr id="470" name="Google Shape;470;p32"/>
          <p:cNvSpPr txBox="1"/>
          <p:nvPr>
            <p:ph idx="4294967295" type="subTitle"/>
          </p:nvPr>
        </p:nvSpPr>
        <p:spPr>
          <a:xfrm>
            <a:off x="299525" y="800100"/>
            <a:ext cx="6555300" cy="511500"/>
          </a:xfrm>
          <a:prstGeom prst="rect">
            <a:avLst/>
          </a:prstGeom>
          <a:solidFill>
            <a:srgbClr val="EFE3E8"/>
          </a:solidFill>
          <a:ln cap="flat" cmpd="sng" w="9525">
            <a:solidFill>
              <a:srgbClr val="D5A6B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419100" lvl="0" marL="457200" marR="0" rtl="0" algn="ctr">
              <a:lnSpc>
                <a:spcPct val="110000"/>
              </a:lnSpc>
              <a:spcBef>
                <a:spcPts val="600"/>
              </a:spcBef>
              <a:spcAft>
                <a:spcPts val="0"/>
              </a:spcAft>
              <a:buClr>
                <a:srgbClr val="741B47"/>
              </a:buClr>
              <a:buSzPts val="3000"/>
              <a:buFont typeface="Raleway"/>
              <a:buChar char="▸"/>
            </a:pPr>
            <a:r>
              <a:rPr b="1" lang="tr-TR" sz="3000">
                <a:solidFill>
                  <a:srgbClr val="434343"/>
                </a:solidFill>
                <a:latin typeface="Raleway"/>
                <a:ea typeface="Raleway"/>
                <a:cs typeface="Raleway"/>
                <a:sym typeface="Raleway"/>
              </a:rPr>
              <a:t>Some basic naming conventions</a:t>
            </a:r>
            <a:endParaRPr b="1" i="0" sz="3000" u="none" cap="none" strike="noStrike">
              <a:solidFill>
                <a:schemeClr val="dk1"/>
              </a:solidFill>
              <a:latin typeface="Raleway"/>
              <a:ea typeface="Raleway"/>
              <a:cs typeface="Raleway"/>
              <a:sym typeface="Raleway"/>
            </a:endParaRPr>
          </a:p>
        </p:txBody>
      </p:sp>
      <p:sp>
        <p:nvSpPr>
          <p:cNvPr id="471" name="Google Shape;471;p32"/>
          <p:cNvSpPr txBox="1"/>
          <p:nvPr>
            <p:ph idx="4294967295" type="subTitle"/>
          </p:nvPr>
        </p:nvSpPr>
        <p:spPr>
          <a:xfrm>
            <a:off x="756725" y="1409700"/>
            <a:ext cx="8016300" cy="9174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Raleway"/>
              <a:buChar char="▸"/>
            </a:pPr>
            <a:r>
              <a:rPr lang="tr-TR" sz="2400">
                <a:solidFill>
                  <a:srgbClr val="434343"/>
                </a:solidFill>
                <a:latin typeface="Montserrat"/>
                <a:ea typeface="Montserrat"/>
                <a:cs typeface="Montserrat"/>
                <a:sym typeface="Montserrat"/>
              </a:rPr>
              <a:t>The name of the variable must be legible, meaningful and relevant to the type of value</a:t>
            </a:r>
            <a:endParaRPr b="0" i="0" sz="2400" u="none" cap="none" strike="noStrike">
              <a:solidFill>
                <a:schemeClr val="dk1"/>
              </a:solidFill>
              <a:latin typeface="Montserrat"/>
              <a:ea typeface="Montserrat"/>
              <a:cs typeface="Montserrat"/>
              <a:sym typeface="Montserrat"/>
            </a:endParaRPr>
          </a:p>
        </p:txBody>
      </p:sp>
      <p:sp>
        <p:nvSpPr>
          <p:cNvPr id="472" name="Google Shape;472;p32"/>
          <p:cNvSpPr txBox="1"/>
          <p:nvPr/>
        </p:nvSpPr>
        <p:spPr>
          <a:xfrm>
            <a:off x="4572000" y="2827900"/>
            <a:ext cx="4193700" cy="4872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s = ...  or  st = ...</a:t>
            </a:r>
            <a:endParaRPr i="0" sz="2000" u="none" cap="none" strike="noStrike">
              <a:solidFill>
                <a:srgbClr val="434343"/>
              </a:solidFill>
              <a:latin typeface="Consolas"/>
              <a:ea typeface="Consolas"/>
              <a:cs typeface="Consolas"/>
              <a:sym typeface="Consolas"/>
            </a:endParaRPr>
          </a:p>
        </p:txBody>
      </p:sp>
      <p:sp>
        <p:nvSpPr>
          <p:cNvPr id="473" name="Google Shape;473;p32"/>
          <p:cNvSpPr txBox="1"/>
          <p:nvPr>
            <p:ph idx="4294967295" type="subTitle"/>
          </p:nvPr>
        </p:nvSpPr>
        <p:spPr>
          <a:xfrm>
            <a:off x="1907200" y="2327100"/>
            <a:ext cx="837300" cy="392400"/>
          </a:xfrm>
          <a:prstGeom prst="rect">
            <a:avLst/>
          </a:prstGeom>
          <a:solidFill>
            <a:srgbClr val="4A86E8"/>
          </a:solidFill>
          <a:ln>
            <a:noFill/>
          </a:ln>
          <a:effectLst>
            <a:outerShdw blurRad="57150" rotWithShape="0" algn="bl" dir="5400000" dist="19050">
              <a:srgbClr val="000000">
                <a:alpha val="49020"/>
              </a:srgbClr>
            </a:outerShdw>
          </a:effectLst>
        </p:spPr>
        <p:txBody>
          <a:bodyPr anchorCtr="0" anchor="ctr" bIns="0" lIns="0" spcFirstLastPara="1" rIns="0" wrap="square" tIns="0">
            <a:noAutofit/>
          </a:bodyPr>
          <a:lstStyle/>
          <a:p>
            <a:pPr indent="0" lvl="0" marL="0" marR="0" rtl="0" algn="ctr">
              <a:lnSpc>
                <a:spcPct val="110000"/>
              </a:lnSpc>
              <a:spcBef>
                <a:spcPts val="600"/>
              </a:spcBef>
              <a:spcAft>
                <a:spcPts val="0"/>
              </a:spcAft>
              <a:buClr>
                <a:schemeClr val="accent1"/>
              </a:buClr>
              <a:buSzPts val="1800"/>
              <a:buFont typeface="Barlow Light"/>
              <a:buNone/>
            </a:pPr>
            <a:r>
              <a:rPr lang="tr-TR" sz="2200">
                <a:solidFill>
                  <a:srgbClr val="FFFFFF"/>
                </a:solidFill>
                <a:latin typeface="Raleway"/>
                <a:ea typeface="Raleway"/>
                <a:cs typeface="Raleway"/>
                <a:sym typeface="Raleway"/>
              </a:rPr>
              <a:t>Good</a:t>
            </a:r>
            <a:endParaRPr b="0" i="0" sz="2200" u="none" cap="none" strike="noStrike">
              <a:solidFill>
                <a:srgbClr val="FFFFFF"/>
              </a:solidFill>
              <a:latin typeface="Raleway"/>
              <a:ea typeface="Raleway"/>
              <a:cs typeface="Raleway"/>
              <a:sym typeface="Raleway"/>
            </a:endParaRPr>
          </a:p>
        </p:txBody>
      </p:sp>
      <p:sp>
        <p:nvSpPr>
          <p:cNvPr id="474" name="Google Shape;474;p32"/>
          <p:cNvSpPr txBox="1"/>
          <p:nvPr>
            <p:ph idx="4294967295" type="subTitle"/>
          </p:nvPr>
        </p:nvSpPr>
        <p:spPr>
          <a:xfrm>
            <a:off x="6250200" y="2327100"/>
            <a:ext cx="837300" cy="392400"/>
          </a:xfrm>
          <a:prstGeom prst="rect">
            <a:avLst/>
          </a:prstGeom>
          <a:solidFill>
            <a:srgbClr val="FF0000"/>
          </a:solidFill>
          <a:ln>
            <a:noFill/>
          </a:ln>
          <a:effectLst>
            <a:outerShdw blurRad="57150" rotWithShape="0" algn="bl" dir="5400000" dist="19050">
              <a:srgbClr val="000000">
                <a:alpha val="49020"/>
              </a:srgbClr>
            </a:outerShdw>
          </a:effectLst>
        </p:spPr>
        <p:txBody>
          <a:bodyPr anchorCtr="0" anchor="ctr" bIns="0" lIns="0" spcFirstLastPara="1" rIns="0" wrap="square" tIns="0">
            <a:noAutofit/>
          </a:bodyPr>
          <a:lstStyle/>
          <a:p>
            <a:pPr indent="0" lvl="0" marL="0" marR="0" rtl="0" algn="ctr">
              <a:lnSpc>
                <a:spcPct val="110000"/>
              </a:lnSpc>
              <a:spcBef>
                <a:spcPts val="600"/>
              </a:spcBef>
              <a:spcAft>
                <a:spcPts val="0"/>
              </a:spcAft>
              <a:buClr>
                <a:schemeClr val="accent1"/>
              </a:buClr>
              <a:buSzPts val="1800"/>
              <a:buFont typeface="Barlow Light"/>
              <a:buNone/>
            </a:pPr>
            <a:r>
              <a:rPr lang="tr-TR" sz="2200">
                <a:solidFill>
                  <a:srgbClr val="FFFFFF"/>
                </a:solidFill>
                <a:latin typeface="Raleway"/>
                <a:ea typeface="Raleway"/>
                <a:cs typeface="Raleway"/>
                <a:sym typeface="Raleway"/>
              </a:rPr>
              <a:t>Bad</a:t>
            </a:r>
            <a:endParaRPr b="0" i="0" sz="2200" u="none" cap="none" strike="noStrike">
              <a:solidFill>
                <a:srgbClr val="FFFFFF"/>
              </a:solidFill>
              <a:latin typeface="Raleway"/>
              <a:ea typeface="Raleway"/>
              <a:cs typeface="Raleway"/>
              <a:sym typeface="Raleway"/>
            </a:endParaRPr>
          </a:p>
        </p:txBody>
      </p:sp>
      <p:sp>
        <p:nvSpPr>
          <p:cNvPr id="475" name="Google Shape;475;p32"/>
          <p:cNvSpPr txBox="1"/>
          <p:nvPr/>
        </p:nvSpPr>
        <p:spPr>
          <a:xfrm>
            <a:off x="279400" y="3420424"/>
            <a:ext cx="4092900" cy="6846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38761D"/>
                </a:solidFill>
                <a:latin typeface="Consolas"/>
                <a:ea typeface="Consolas"/>
                <a:cs typeface="Consolas"/>
                <a:sym typeface="Consolas"/>
              </a:rPr>
              <a:t># Big Data</a:t>
            </a:r>
            <a:endParaRPr sz="2000">
              <a:solidFill>
                <a:srgbClr val="38761D"/>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big_data = ...</a:t>
            </a:r>
            <a:endParaRPr sz="2000">
              <a:solidFill>
                <a:srgbClr val="434343"/>
              </a:solidFill>
              <a:latin typeface="Consolas"/>
              <a:ea typeface="Consolas"/>
              <a:cs typeface="Consolas"/>
              <a:sym typeface="Consolas"/>
            </a:endParaRPr>
          </a:p>
        </p:txBody>
      </p:sp>
      <p:sp>
        <p:nvSpPr>
          <p:cNvPr id="476" name="Google Shape;476;p32"/>
          <p:cNvSpPr txBox="1"/>
          <p:nvPr/>
        </p:nvSpPr>
        <p:spPr>
          <a:xfrm>
            <a:off x="4572000" y="3420424"/>
            <a:ext cx="4193700" cy="6846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000"/>
              <a:buFont typeface="Arial"/>
              <a:buNone/>
            </a:pPr>
            <a:r>
              <a:rPr lang="tr-TR" sz="2000">
                <a:solidFill>
                  <a:srgbClr val="38761D"/>
                </a:solidFill>
                <a:latin typeface="Consolas"/>
                <a:ea typeface="Consolas"/>
                <a:cs typeface="Consolas"/>
                <a:sym typeface="Consolas"/>
              </a:rPr>
              <a:t># Big Data</a:t>
            </a:r>
            <a:endParaRPr sz="2000">
              <a:solidFill>
                <a:srgbClr val="38761D"/>
              </a:solidFill>
              <a:latin typeface="Consolas"/>
              <a:ea typeface="Consolas"/>
              <a:cs typeface="Consolas"/>
              <a:sym typeface="Consolas"/>
            </a:endParaRPr>
          </a:p>
          <a:p>
            <a:pPr indent="0" lvl="0" marL="0" rtl="0" algn="l">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b_dt = ...</a:t>
            </a:r>
            <a:endParaRPr sz="2000">
              <a:solidFill>
                <a:srgbClr val="434343"/>
              </a:solidFill>
              <a:latin typeface="Consolas"/>
              <a:ea typeface="Consolas"/>
              <a:cs typeface="Consolas"/>
              <a:sym typeface="Consolas"/>
            </a:endParaRPr>
          </a:p>
        </p:txBody>
      </p:sp>
      <p:sp>
        <p:nvSpPr>
          <p:cNvPr id="477" name="Google Shape;477;p32"/>
          <p:cNvSpPr txBox="1"/>
          <p:nvPr/>
        </p:nvSpPr>
        <p:spPr>
          <a:xfrm>
            <a:off x="279400" y="4182425"/>
            <a:ext cx="4193700" cy="6846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38761D"/>
                </a:solidFill>
                <a:latin typeface="Consolas"/>
                <a:ea typeface="Consolas"/>
                <a:cs typeface="Consolas"/>
                <a:sym typeface="Consolas"/>
              </a:rPr>
              <a:t># Average income of February</a:t>
            </a:r>
            <a:endParaRPr sz="2000">
              <a:solidFill>
                <a:srgbClr val="38761D"/>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avg_income_feb = ...</a:t>
            </a:r>
            <a:endParaRPr sz="2000">
              <a:solidFill>
                <a:srgbClr val="434343"/>
              </a:solidFill>
              <a:latin typeface="Consolas"/>
              <a:ea typeface="Consolas"/>
              <a:cs typeface="Consolas"/>
              <a:sym typeface="Consolas"/>
            </a:endParaRPr>
          </a:p>
        </p:txBody>
      </p:sp>
      <p:sp>
        <p:nvSpPr>
          <p:cNvPr id="478" name="Google Shape;478;p32"/>
          <p:cNvSpPr txBox="1"/>
          <p:nvPr/>
        </p:nvSpPr>
        <p:spPr>
          <a:xfrm>
            <a:off x="4572000" y="4182424"/>
            <a:ext cx="4193700" cy="6846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000"/>
              <a:buFont typeface="Arial"/>
              <a:buNone/>
            </a:pPr>
            <a:r>
              <a:rPr lang="tr-TR" sz="2000">
                <a:solidFill>
                  <a:srgbClr val="38761D"/>
                </a:solidFill>
                <a:latin typeface="Consolas"/>
                <a:ea typeface="Consolas"/>
                <a:cs typeface="Consolas"/>
                <a:sym typeface="Consolas"/>
              </a:rPr>
              <a:t># Average income of February</a:t>
            </a:r>
            <a:endParaRPr sz="2000">
              <a:solidFill>
                <a:srgbClr val="38761D"/>
              </a:solidFill>
              <a:latin typeface="Consolas"/>
              <a:ea typeface="Consolas"/>
              <a:cs typeface="Consolas"/>
              <a:sym typeface="Consolas"/>
            </a:endParaRPr>
          </a:p>
          <a:p>
            <a:pPr indent="0" lvl="0" marL="0" rtl="0" algn="l">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average_income_february = ..</a:t>
            </a:r>
            <a:endParaRPr sz="2000">
              <a:solidFill>
                <a:srgbClr val="38761D"/>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84" name="Google Shape;484;p33"/>
          <p:cNvSpPr txBox="1"/>
          <p:nvPr/>
        </p:nvSpPr>
        <p:spPr>
          <a:xfrm>
            <a:off x="431800" y="173800"/>
            <a:ext cx="82740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b="0" i="0" lang="tr-TR" sz="3400" u="none" cap="none" strike="noStrike">
                <a:solidFill>
                  <a:srgbClr val="741B47"/>
                </a:solidFill>
                <a:latin typeface="Raleway Medium"/>
                <a:ea typeface="Raleway Medium"/>
                <a:cs typeface="Raleway Medium"/>
                <a:sym typeface="Raleway Medium"/>
              </a:rPr>
              <a:t>Some Important PEP 8 Rules</a:t>
            </a:r>
            <a:endParaRPr b="0" i="0" sz="3400" u="none" cap="none" strike="noStrike">
              <a:solidFill>
                <a:srgbClr val="419ED3"/>
              </a:solidFill>
              <a:latin typeface="Raleway SemiBold"/>
              <a:ea typeface="Raleway SemiBold"/>
              <a:cs typeface="Raleway SemiBold"/>
              <a:sym typeface="Raleway SemiBold"/>
            </a:endParaRPr>
          </a:p>
        </p:txBody>
      </p:sp>
      <p:sp>
        <p:nvSpPr>
          <p:cNvPr id="485" name="Google Shape;485;p33"/>
          <p:cNvSpPr txBox="1"/>
          <p:nvPr>
            <p:ph idx="4294967295" type="subTitle"/>
          </p:nvPr>
        </p:nvSpPr>
        <p:spPr>
          <a:xfrm>
            <a:off x="299525" y="800100"/>
            <a:ext cx="8694300" cy="626400"/>
          </a:xfrm>
          <a:prstGeom prst="rect">
            <a:avLst/>
          </a:prstGeom>
          <a:solidFill>
            <a:srgbClr val="EFE3E8"/>
          </a:solidFill>
          <a:ln cap="flat" cmpd="sng" w="9525">
            <a:solidFill>
              <a:srgbClr val="D5A6B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381000" lvl="0" marL="457200" marR="0" rtl="0" algn="ctr">
              <a:lnSpc>
                <a:spcPct val="110000"/>
              </a:lnSpc>
              <a:spcBef>
                <a:spcPts val="600"/>
              </a:spcBef>
              <a:spcAft>
                <a:spcPts val="0"/>
              </a:spcAft>
              <a:buClr>
                <a:srgbClr val="741B47"/>
              </a:buClr>
              <a:buSzPts val="2400"/>
              <a:buFont typeface="Raleway"/>
              <a:buChar char="▸"/>
            </a:pPr>
            <a:r>
              <a:rPr b="1" lang="tr-TR" sz="2400">
                <a:solidFill>
                  <a:srgbClr val="434343"/>
                </a:solidFill>
                <a:latin typeface="Raleway"/>
                <a:ea typeface="Raleway"/>
                <a:cs typeface="Raleway"/>
                <a:sym typeface="Raleway"/>
              </a:rPr>
              <a:t>Some basic naming conventions (reserved words)</a:t>
            </a:r>
            <a:endParaRPr b="1" i="0" sz="2400" u="none" cap="none" strike="noStrike">
              <a:solidFill>
                <a:schemeClr val="dk1"/>
              </a:solidFill>
              <a:latin typeface="Raleway"/>
              <a:ea typeface="Raleway"/>
              <a:cs typeface="Raleway"/>
              <a:sym typeface="Raleway"/>
            </a:endParaRPr>
          </a:p>
        </p:txBody>
      </p:sp>
      <p:sp>
        <p:nvSpPr>
          <p:cNvPr id="486" name="Google Shape;486;p33"/>
          <p:cNvSpPr txBox="1"/>
          <p:nvPr>
            <p:ph idx="4294967295" type="subTitle"/>
          </p:nvPr>
        </p:nvSpPr>
        <p:spPr>
          <a:xfrm>
            <a:off x="756725" y="1638300"/>
            <a:ext cx="8016300" cy="6264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Raleway"/>
              <a:buChar char="▸"/>
            </a:pPr>
            <a:r>
              <a:rPr lang="tr-TR" sz="2400">
                <a:solidFill>
                  <a:srgbClr val="434343"/>
                </a:solidFill>
                <a:latin typeface="Montserrat"/>
                <a:ea typeface="Montserrat"/>
                <a:cs typeface="Montserrat"/>
                <a:sym typeface="Montserrat"/>
              </a:rPr>
              <a:t>Do not use specific Python keywords such as :</a:t>
            </a:r>
            <a:endParaRPr b="0" i="0" sz="2400" u="none" cap="none" strike="noStrike">
              <a:solidFill>
                <a:schemeClr val="dk1"/>
              </a:solidFill>
              <a:latin typeface="Montserrat"/>
              <a:ea typeface="Montserrat"/>
              <a:cs typeface="Montserrat"/>
              <a:sym typeface="Montserrat"/>
            </a:endParaRPr>
          </a:p>
        </p:txBody>
      </p:sp>
      <p:sp>
        <p:nvSpPr>
          <p:cNvPr id="487" name="Google Shape;487;p33"/>
          <p:cNvSpPr txBox="1"/>
          <p:nvPr/>
        </p:nvSpPr>
        <p:spPr>
          <a:xfrm>
            <a:off x="597550" y="2197925"/>
            <a:ext cx="7942500" cy="24477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2000">
                <a:latin typeface="Consolas"/>
                <a:ea typeface="Consolas"/>
                <a:cs typeface="Consolas"/>
                <a:sym typeface="Consolas"/>
              </a:rPr>
              <a:t>      </a:t>
            </a:r>
            <a:r>
              <a:rPr lang="tr-TR" sz="2000">
                <a:solidFill>
                  <a:srgbClr val="666666"/>
                </a:solidFill>
                <a:latin typeface="Consolas"/>
                <a:ea typeface="Consolas"/>
                <a:cs typeface="Consolas"/>
                <a:sym typeface="Consolas"/>
              </a:rPr>
              <a:t>False </a:t>
            </a:r>
            <a:r>
              <a:rPr lang="tr-TR" sz="2000">
                <a:latin typeface="Consolas"/>
                <a:ea typeface="Consolas"/>
                <a:cs typeface="Consolas"/>
                <a:sym typeface="Consolas"/>
              </a:rPr>
              <a:t>  </a:t>
            </a:r>
            <a:r>
              <a:rPr lang="tr-TR" sz="2000">
                <a:solidFill>
                  <a:srgbClr val="0000FF"/>
                </a:solidFill>
                <a:latin typeface="Consolas"/>
                <a:ea typeface="Consolas"/>
                <a:cs typeface="Consolas"/>
                <a:sym typeface="Consolas"/>
              </a:rPr>
              <a:t>class      finally   is         return</a:t>
            </a:r>
            <a:endParaRPr sz="2000">
              <a:solidFill>
                <a:srgbClr val="0000FF"/>
              </a:solidFill>
              <a:latin typeface="Consolas"/>
              <a:ea typeface="Consolas"/>
              <a:cs typeface="Consolas"/>
              <a:sym typeface="Consolas"/>
            </a:endParaRPr>
          </a:p>
          <a:p>
            <a:pPr indent="0" lvl="0" marL="0" rtl="0" algn="l">
              <a:spcBef>
                <a:spcPts val="0"/>
              </a:spcBef>
              <a:spcAft>
                <a:spcPts val="0"/>
              </a:spcAft>
              <a:buNone/>
            </a:pPr>
            <a:r>
              <a:rPr lang="tr-TR" sz="2000">
                <a:latin typeface="Consolas"/>
                <a:ea typeface="Consolas"/>
                <a:cs typeface="Consolas"/>
                <a:sym typeface="Consolas"/>
              </a:rPr>
              <a:t>      </a:t>
            </a:r>
            <a:r>
              <a:rPr lang="tr-TR" sz="2000">
                <a:solidFill>
                  <a:srgbClr val="666666"/>
                </a:solidFill>
                <a:latin typeface="Consolas"/>
                <a:ea typeface="Consolas"/>
                <a:cs typeface="Consolas"/>
                <a:sym typeface="Consolas"/>
              </a:rPr>
              <a:t>None </a:t>
            </a:r>
            <a:r>
              <a:rPr lang="tr-TR" sz="2000">
                <a:latin typeface="Consolas"/>
                <a:ea typeface="Consolas"/>
                <a:cs typeface="Consolas"/>
                <a:sym typeface="Consolas"/>
              </a:rPr>
              <a:t>   </a:t>
            </a:r>
            <a:r>
              <a:rPr lang="tr-TR" sz="2000">
                <a:solidFill>
                  <a:srgbClr val="0000FF"/>
                </a:solidFill>
                <a:latin typeface="Consolas"/>
                <a:ea typeface="Consolas"/>
                <a:cs typeface="Consolas"/>
                <a:sym typeface="Consolas"/>
              </a:rPr>
              <a:t>continue   for       lambda     try</a:t>
            </a:r>
            <a:endParaRPr sz="2000">
              <a:solidFill>
                <a:srgbClr val="0000FF"/>
              </a:solidFill>
              <a:latin typeface="Consolas"/>
              <a:ea typeface="Consolas"/>
              <a:cs typeface="Consolas"/>
              <a:sym typeface="Consolas"/>
            </a:endParaRPr>
          </a:p>
          <a:p>
            <a:pPr indent="0" lvl="0" marL="0" rtl="0" algn="l">
              <a:spcBef>
                <a:spcPts val="0"/>
              </a:spcBef>
              <a:spcAft>
                <a:spcPts val="0"/>
              </a:spcAft>
              <a:buNone/>
            </a:pPr>
            <a:r>
              <a:rPr lang="tr-TR" sz="2000">
                <a:latin typeface="Consolas"/>
                <a:ea typeface="Consolas"/>
                <a:cs typeface="Consolas"/>
                <a:sym typeface="Consolas"/>
              </a:rPr>
              <a:t>      </a:t>
            </a:r>
            <a:r>
              <a:rPr lang="tr-TR" sz="2000">
                <a:solidFill>
                  <a:srgbClr val="666666"/>
                </a:solidFill>
                <a:latin typeface="Consolas"/>
                <a:ea typeface="Consolas"/>
                <a:cs typeface="Consolas"/>
                <a:sym typeface="Consolas"/>
              </a:rPr>
              <a:t>True </a:t>
            </a:r>
            <a:r>
              <a:rPr lang="tr-TR" sz="2000">
                <a:latin typeface="Consolas"/>
                <a:ea typeface="Consolas"/>
                <a:cs typeface="Consolas"/>
                <a:sym typeface="Consolas"/>
              </a:rPr>
              <a:t>   </a:t>
            </a:r>
            <a:r>
              <a:rPr lang="tr-TR" sz="2000">
                <a:solidFill>
                  <a:srgbClr val="0000FF"/>
                </a:solidFill>
                <a:latin typeface="Consolas"/>
                <a:ea typeface="Consolas"/>
                <a:cs typeface="Consolas"/>
                <a:sym typeface="Consolas"/>
              </a:rPr>
              <a:t>def        from      nonlocal   while</a:t>
            </a:r>
            <a:endParaRPr sz="2000">
              <a:solidFill>
                <a:srgbClr val="0000FF"/>
              </a:solidFill>
              <a:latin typeface="Consolas"/>
              <a:ea typeface="Consolas"/>
              <a:cs typeface="Consolas"/>
              <a:sym typeface="Consolas"/>
            </a:endParaRPr>
          </a:p>
          <a:p>
            <a:pPr indent="0" lvl="0" marL="0" rtl="0" algn="l">
              <a:spcBef>
                <a:spcPts val="0"/>
              </a:spcBef>
              <a:spcAft>
                <a:spcPts val="0"/>
              </a:spcAft>
              <a:buNone/>
            </a:pPr>
            <a:r>
              <a:rPr lang="tr-TR" sz="2000">
                <a:latin typeface="Consolas"/>
                <a:ea typeface="Consolas"/>
                <a:cs typeface="Consolas"/>
                <a:sym typeface="Consolas"/>
              </a:rPr>
              <a:t>      </a:t>
            </a:r>
            <a:r>
              <a:rPr lang="tr-TR" sz="2000">
                <a:solidFill>
                  <a:srgbClr val="0000FF"/>
                </a:solidFill>
                <a:latin typeface="Consolas"/>
                <a:ea typeface="Consolas"/>
                <a:cs typeface="Consolas"/>
                <a:sym typeface="Consolas"/>
              </a:rPr>
              <a:t>and     del        global    not        with</a:t>
            </a:r>
            <a:endParaRPr sz="2000">
              <a:solidFill>
                <a:srgbClr val="0000FF"/>
              </a:solidFill>
              <a:latin typeface="Consolas"/>
              <a:ea typeface="Consolas"/>
              <a:cs typeface="Consolas"/>
              <a:sym typeface="Consolas"/>
            </a:endParaRPr>
          </a:p>
          <a:p>
            <a:pPr indent="0" lvl="0" marL="0" rtl="0" algn="l">
              <a:spcBef>
                <a:spcPts val="0"/>
              </a:spcBef>
              <a:spcAft>
                <a:spcPts val="0"/>
              </a:spcAft>
              <a:buNone/>
            </a:pPr>
            <a:r>
              <a:rPr lang="tr-TR" sz="2000">
                <a:solidFill>
                  <a:srgbClr val="0000FF"/>
                </a:solidFill>
                <a:latin typeface="Consolas"/>
                <a:ea typeface="Consolas"/>
                <a:cs typeface="Consolas"/>
                <a:sym typeface="Consolas"/>
              </a:rPr>
              <a:t>      as      elif       if        or         yield</a:t>
            </a:r>
            <a:endParaRPr sz="2000">
              <a:solidFill>
                <a:srgbClr val="0000FF"/>
              </a:solidFill>
              <a:latin typeface="Consolas"/>
              <a:ea typeface="Consolas"/>
              <a:cs typeface="Consolas"/>
              <a:sym typeface="Consolas"/>
            </a:endParaRPr>
          </a:p>
          <a:p>
            <a:pPr indent="0" lvl="0" marL="0" rtl="0" algn="l">
              <a:spcBef>
                <a:spcPts val="0"/>
              </a:spcBef>
              <a:spcAft>
                <a:spcPts val="0"/>
              </a:spcAft>
              <a:buNone/>
            </a:pPr>
            <a:r>
              <a:rPr lang="tr-TR" sz="2000">
                <a:solidFill>
                  <a:srgbClr val="0000FF"/>
                </a:solidFill>
                <a:latin typeface="Consolas"/>
                <a:ea typeface="Consolas"/>
                <a:cs typeface="Consolas"/>
                <a:sym typeface="Consolas"/>
              </a:rPr>
              <a:t>      assert  else       import    pass       break    </a:t>
            </a:r>
            <a:endParaRPr sz="2000">
              <a:solidFill>
                <a:srgbClr val="0000FF"/>
              </a:solidFill>
              <a:latin typeface="Consolas"/>
              <a:ea typeface="Consolas"/>
              <a:cs typeface="Consolas"/>
              <a:sym typeface="Consolas"/>
            </a:endParaRPr>
          </a:p>
          <a:p>
            <a:pPr indent="0" lvl="0" marL="0" rtl="0" algn="l">
              <a:spcBef>
                <a:spcPts val="0"/>
              </a:spcBef>
              <a:spcAft>
                <a:spcPts val="0"/>
              </a:spcAft>
              <a:buNone/>
            </a:pPr>
            <a:r>
              <a:rPr lang="tr-TR" sz="2000">
                <a:solidFill>
                  <a:srgbClr val="0000FF"/>
                </a:solidFill>
                <a:latin typeface="Consolas"/>
                <a:ea typeface="Consolas"/>
                <a:cs typeface="Consolas"/>
                <a:sym typeface="Consolas"/>
              </a:rPr>
              <a:t>      except  in         raise</a:t>
            </a:r>
            <a:endParaRPr sz="2000">
              <a:solidFill>
                <a:srgbClr val="0000FF"/>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4"/>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93" name="Google Shape;493;p34"/>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Pythonic Rules</a:t>
            </a:r>
            <a:endParaRPr b="0" i="0" sz="3300" u="none" cap="none" strike="noStrike">
              <a:solidFill>
                <a:srgbClr val="073763"/>
              </a:solidFill>
              <a:latin typeface="Raleway SemiBold"/>
              <a:ea typeface="Raleway SemiBold"/>
              <a:cs typeface="Raleway SemiBold"/>
              <a:sym typeface="Raleway SemiBold"/>
            </a:endParaRPr>
          </a:p>
        </p:txBody>
      </p:sp>
      <p:sp>
        <p:nvSpPr>
          <p:cNvPr id="494" name="Google Shape;494;p34"/>
          <p:cNvSpPr txBox="1"/>
          <p:nvPr>
            <p:ph idx="4294967295" type="subTitle"/>
          </p:nvPr>
        </p:nvSpPr>
        <p:spPr>
          <a:xfrm>
            <a:off x="1148500" y="742025"/>
            <a:ext cx="7250700" cy="626400"/>
          </a:xfrm>
          <a:prstGeom prst="rect">
            <a:avLst/>
          </a:prstGeom>
          <a:solidFill>
            <a:srgbClr val="C9DAF8"/>
          </a:solidFill>
          <a:ln cap="flat" cmpd="sng" w="9525">
            <a:solidFill>
              <a:srgbClr val="3C78D8"/>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10000"/>
              </a:lnSpc>
              <a:spcBef>
                <a:spcPts val="600"/>
              </a:spcBef>
              <a:spcAft>
                <a:spcPts val="0"/>
              </a:spcAft>
              <a:buClr>
                <a:schemeClr val="accent1"/>
              </a:buClr>
              <a:buSzPts val="1800"/>
              <a:buFont typeface="Barlow Light"/>
              <a:buNone/>
            </a:pPr>
            <a:r>
              <a:rPr b="0" i="0" lang="tr-TR" sz="3000" u="none" cap="none" strike="noStrike">
                <a:solidFill>
                  <a:srgbClr val="434343"/>
                </a:solidFill>
                <a:latin typeface="Montserrat"/>
                <a:ea typeface="Montserrat"/>
                <a:cs typeface="Montserrat"/>
                <a:sym typeface="Montserrat"/>
              </a:rPr>
              <a:t>💡</a:t>
            </a:r>
            <a:r>
              <a:rPr lang="tr-TR">
                <a:solidFill>
                  <a:srgbClr val="0B5394"/>
                </a:solidFill>
                <a:latin typeface="Montserrat"/>
                <a:ea typeface="Montserrat"/>
                <a:cs typeface="Montserrat"/>
                <a:sym typeface="Montserrat"/>
              </a:rPr>
              <a:t>Examine these samples carefully </a:t>
            </a:r>
            <a:endParaRPr b="1">
              <a:solidFill>
                <a:srgbClr val="0B5394"/>
              </a:solidFill>
              <a:highlight>
                <a:srgbClr val="EFEFEF"/>
              </a:highlight>
              <a:latin typeface="Consolas"/>
              <a:ea typeface="Consolas"/>
              <a:cs typeface="Consolas"/>
              <a:sym typeface="Consolas"/>
            </a:endParaRPr>
          </a:p>
        </p:txBody>
      </p:sp>
      <p:sp>
        <p:nvSpPr>
          <p:cNvPr id="495" name="Google Shape;495;p34"/>
          <p:cNvSpPr txBox="1"/>
          <p:nvPr/>
        </p:nvSpPr>
        <p:spPr>
          <a:xfrm>
            <a:off x="1148550" y="1475550"/>
            <a:ext cx="7250700" cy="3405600"/>
          </a:xfrm>
          <a:prstGeom prst="rect">
            <a:avLst/>
          </a:prstGeom>
          <a:solidFill>
            <a:srgbClr val="D9EAD3"/>
          </a:solidFill>
          <a:ln cap="flat" cmpd="sng" w="9525">
            <a:solidFill>
              <a:srgbClr val="45818E"/>
            </a:solidFill>
            <a:prstDash val="solid"/>
            <a:round/>
            <a:headEnd len="sm" w="sm" type="none"/>
            <a:tailEnd len="sm" w="sm" type="none"/>
          </a:ln>
          <a:effectLst>
            <a:outerShdw blurRad="57150" rotWithShape="0" algn="bl" dir="5400000" dist="57150">
              <a:srgbClr val="000000">
                <a:alpha val="49800"/>
              </a:srgbClr>
            </a:outerShdw>
          </a:effectLst>
        </p:spPr>
        <p:txBody>
          <a:bodyPr anchorCtr="0" anchor="t" bIns="91425" lIns="91425" spcFirstLastPara="1" rIns="91425" wrap="square" tIns="91425">
            <a:noAutofit/>
          </a:bodyPr>
          <a:lstStyle/>
          <a:p>
            <a:pPr indent="0" lvl="0" marL="0" marR="0" rtl="0" algn="l">
              <a:lnSpc>
                <a:spcPct val="110000"/>
              </a:lnSpc>
              <a:spcBef>
                <a:spcPts val="600"/>
              </a:spcBef>
              <a:spcAft>
                <a:spcPts val="0"/>
              </a:spcAft>
              <a:buClr>
                <a:srgbClr val="000000"/>
              </a:buClr>
              <a:buSzPts val="3200"/>
              <a:buFont typeface="Arial"/>
              <a:buNone/>
            </a:pPr>
            <a:r>
              <a:rPr lang="tr-TR" sz="2200">
                <a:solidFill>
                  <a:srgbClr val="0B5394"/>
                </a:solidFill>
                <a:latin typeface="Consolas"/>
                <a:ea typeface="Consolas"/>
                <a:cs typeface="Consolas"/>
                <a:sym typeface="Consolas"/>
              </a:rPr>
              <a:t>2me		</a:t>
            </a:r>
            <a:r>
              <a:rPr lang="tr-TR" sz="2000">
                <a:solidFill>
                  <a:srgbClr val="0B5394"/>
                </a:solidFill>
                <a:latin typeface="Montserrat"/>
                <a:ea typeface="Montserrat"/>
                <a:cs typeface="Montserrat"/>
                <a:sym typeface="Montserrat"/>
              </a:rPr>
              <a:t>👉🏻</a:t>
            </a:r>
            <a:r>
              <a:rPr lang="tr-TR" sz="2200">
                <a:solidFill>
                  <a:srgbClr val="0B5394"/>
                </a:solidFill>
                <a:latin typeface="Consolas"/>
                <a:ea typeface="Consolas"/>
                <a:cs typeface="Consolas"/>
                <a:sym typeface="Consolas"/>
              </a:rPr>
              <a:t>		😔			data4me </a:t>
            </a:r>
            <a:r>
              <a:rPr lang="tr-TR" sz="2000">
                <a:solidFill>
                  <a:srgbClr val="0B5394"/>
                </a:solidFill>
                <a:latin typeface="Montserrat"/>
                <a:ea typeface="Montserrat"/>
                <a:cs typeface="Montserrat"/>
                <a:sym typeface="Montserrat"/>
              </a:rPr>
              <a:t>👉🏻	</a:t>
            </a:r>
            <a:r>
              <a:rPr lang="tr-TR" sz="2200">
                <a:solidFill>
                  <a:srgbClr val="0B5394"/>
                </a:solidFill>
                <a:latin typeface="Consolas"/>
                <a:ea typeface="Consolas"/>
                <a:cs typeface="Consolas"/>
                <a:sym typeface="Consolas"/>
              </a:rPr>
              <a:t>😀</a:t>
            </a:r>
            <a:endParaRPr sz="2200">
              <a:solidFill>
                <a:srgbClr val="0B5394"/>
              </a:solidFill>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t/>
            </a:r>
            <a:endParaRPr sz="2200">
              <a:solidFill>
                <a:srgbClr val="0B5394"/>
              </a:solidFill>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rPr lang="tr-TR" sz="2200">
                <a:solidFill>
                  <a:srgbClr val="0B5394"/>
                </a:solidFill>
                <a:latin typeface="Consolas"/>
                <a:ea typeface="Consolas"/>
                <a:cs typeface="Consolas"/>
                <a:sym typeface="Consolas"/>
              </a:rPr>
              <a:t>Big boss	</a:t>
            </a:r>
            <a:r>
              <a:rPr lang="tr-TR" sz="2000">
                <a:solidFill>
                  <a:srgbClr val="0B5394"/>
                </a:solidFill>
                <a:latin typeface="Montserrat"/>
                <a:ea typeface="Montserrat"/>
                <a:cs typeface="Montserrat"/>
                <a:sym typeface="Montserrat"/>
              </a:rPr>
              <a:t>👉🏻</a:t>
            </a:r>
            <a:r>
              <a:rPr lang="tr-TR" sz="2200">
                <a:solidFill>
                  <a:srgbClr val="0B5394"/>
                </a:solidFill>
                <a:latin typeface="Consolas"/>
                <a:ea typeface="Consolas"/>
                <a:cs typeface="Consolas"/>
                <a:sym typeface="Consolas"/>
              </a:rPr>
              <a:t>		😔			first!  </a:t>
            </a:r>
            <a:r>
              <a:rPr lang="tr-TR" sz="2000">
                <a:solidFill>
                  <a:srgbClr val="0B5394"/>
                </a:solidFill>
                <a:latin typeface="Montserrat"/>
                <a:ea typeface="Montserrat"/>
                <a:cs typeface="Montserrat"/>
                <a:sym typeface="Montserrat"/>
              </a:rPr>
              <a:t>👉🏻	</a:t>
            </a:r>
            <a:r>
              <a:rPr lang="tr-TR" sz="2200">
                <a:solidFill>
                  <a:srgbClr val="0B5394"/>
                </a:solidFill>
                <a:latin typeface="Consolas"/>
                <a:ea typeface="Consolas"/>
                <a:cs typeface="Consolas"/>
                <a:sym typeface="Consolas"/>
              </a:rPr>
              <a:t>😔</a:t>
            </a:r>
            <a:endParaRPr sz="2200">
              <a:solidFill>
                <a:srgbClr val="0B5394"/>
              </a:solidFill>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t/>
            </a:r>
            <a:endParaRPr sz="2200">
              <a:solidFill>
                <a:srgbClr val="0B5394"/>
              </a:solidFill>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rPr lang="tr-TR" sz="2200">
                <a:solidFill>
                  <a:srgbClr val="0B5394"/>
                </a:solidFill>
                <a:latin typeface="Consolas"/>
                <a:ea typeface="Consolas"/>
                <a:cs typeface="Consolas"/>
                <a:sym typeface="Consolas"/>
              </a:rPr>
              <a:t>big-boss	</a:t>
            </a:r>
            <a:r>
              <a:rPr lang="tr-TR" sz="2000">
                <a:solidFill>
                  <a:srgbClr val="0B5394"/>
                </a:solidFill>
                <a:latin typeface="Montserrat"/>
                <a:ea typeface="Montserrat"/>
                <a:cs typeface="Montserrat"/>
                <a:sym typeface="Montserrat"/>
              </a:rPr>
              <a:t>👉🏻</a:t>
            </a:r>
            <a:r>
              <a:rPr lang="tr-TR" sz="2200">
                <a:solidFill>
                  <a:srgbClr val="0B5394"/>
                </a:solidFill>
                <a:latin typeface="Consolas"/>
                <a:ea typeface="Consolas"/>
                <a:cs typeface="Consolas"/>
                <a:sym typeface="Consolas"/>
              </a:rPr>
              <a:t>		😔			xy#@!v  </a:t>
            </a:r>
            <a:r>
              <a:rPr lang="tr-TR" sz="2000">
                <a:solidFill>
                  <a:srgbClr val="0B5394"/>
                </a:solidFill>
                <a:latin typeface="Montserrat"/>
                <a:ea typeface="Montserrat"/>
                <a:cs typeface="Montserrat"/>
                <a:sym typeface="Montserrat"/>
              </a:rPr>
              <a:t>👉🏻	</a:t>
            </a:r>
            <a:r>
              <a:rPr lang="tr-TR" sz="2200">
                <a:solidFill>
                  <a:srgbClr val="0B5394"/>
                </a:solidFill>
                <a:latin typeface="Consolas"/>
                <a:ea typeface="Consolas"/>
                <a:cs typeface="Consolas"/>
                <a:sym typeface="Consolas"/>
              </a:rPr>
              <a:t>😔</a:t>
            </a:r>
            <a:endParaRPr sz="2200">
              <a:solidFill>
                <a:srgbClr val="0B5394"/>
              </a:solidFill>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t/>
            </a:r>
            <a:endParaRPr sz="2200">
              <a:solidFill>
                <a:srgbClr val="0B5394"/>
              </a:solidFill>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rPr lang="tr-TR" sz="2200">
                <a:solidFill>
                  <a:srgbClr val="0B5394"/>
                </a:solidFill>
                <a:latin typeface="Consolas"/>
                <a:ea typeface="Consolas"/>
                <a:cs typeface="Consolas"/>
                <a:sym typeface="Consolas"/>
              </a:rPr>
              <a:t>last_name</a:t>
            </a:r>
            <a:r>
              <a:rPr lang="tr-TR" sz="2000">
                <a:solidFill>
                  <a:srgbClr val="0B5394"/>
                </a:solidFill>
                <a:latin typeface="Montserrat"/>
                <a:ea typeface="Montserrat"/>
                <a:cs typeface="Montserrat"/>
                <a:sym typeface="Montserrat"/>
              </a:rPr>
              <a:t>👉🏻</a:t>
            </a:r>
            <a:r>
              <a:rPr lang="tr-TR" sz="2200">
                <a:solidFill>
                  <a:srgbClr val="0B5394"/>
                </a:solidFill>
                <a:latin typeface="Consolas"/>
                <a:ea typeface="Consolas"/>
                <a:cs typeface="Consolas"/>
                <a:sym typeface="Consolas"/>
              </a:rPr>
              <a:t>		😀			$price  </a:t>
            </a:r>
            <a:r>
              <a:rPr lang="tr-TR" sz="2000">
                <a:solidFill>
                  <a:srgbClr val="0B5394"/>
                </a:solidFill>
                <a:latin typeface="Montserrat"/>
                <a:ea typeface="Montserrat"/>
                <a:cs typeface="Montserrat"/>
                <a:sym typeface="Montserrat"/>
              </a:rPr>
              <a:t>👉🏻	</a:t>
            </a:r>
            <a:r>
              <a:rPr lang="tr-TR" sz="2200">
                <a:solidFill>
                  <a:srgbClr val="0B5394"/>
                </a:solidFill>
                <a:latin typeface="Consolas"/>
                <a:ea typeface="Consolas"/>
                <a:cs typeface="Consolas"/>
                <a:sym typeface="Consolas"/>
              </a:rPr>
              <a:t>😔</a:t>
            </a:r>
            <a:endParaRPr sz="2200">
              <a:solidFill>
                <a:srgbClr val="0B5394"/>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01" name="Google Shape;501;p35"/>
          <p:cNvSpPr txBox="1"/>
          <p:nvPr/>
        </p:nvSpPr>
        <p:spPr>
          <a:xfrm>
            <a:off x="279400" y="1075300"/>
            <a:ext cx="7598700" cy="4872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tr-TR" sz="3000">
                <a:highlight>
                  <a:srgbClr val="EFEFEF"/>
                </a:highlight>
                <a:latin typeface="Consolas"/>
                <a:ea typeface="Consolas"/>
                <a:cs typeface="Consolas"/>
                <a:sym typeface="Consolas"/>
              </a:rPr>
              <a:t>amount of rotten fruits</a:t>
            </a:r>
            <a:endParaRPr sz="3000">
              <a:highlight>
                <a:srgbClr val="EFEFEF"/>
              </a:highlight>
              <a:latin typeface="Consolas"/>
              <a:ea typeface="Consolas"/>
              <a:cs typeface="Consolas"/>
              <a:sym typeface="Consolas"/>
            </a:endParaRPr>
          </a:p>
        </p:txBody>
      </p:sp>
      <p:sp>
        <p:nvSpPr>
          <p:cNvPr id="502" name="Google Shape;502;p35"/>
          <p:cNvSpPr txBox="1"/>
          <p:nvPr/>
        </p:nvSpPr>
        <p:spPr>
          <a:xfrm>
            <a:off x="431800" y="250000"/>
            <a:ext cx="82740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400">
                <a:solidFill>
                  <a:srgbClr val="741B47"/>
                </a:solidFill>
                <a:latin typeface="Raleway Medium"/>
                <a:ea typeface="Raleway Medium"/>
                <a:cs typeface="Raleway Medium"/>
                <a:sym typeface="Raleway Medium"/>
              </a:rPr>
              <a:t>Naming Variable</a:t>
            </a:r>
            <a:endParaRPr b="0" i="0" sz="3400" u="none" cap="none" strike="noStrike">
              <a:solidFill>
                <a:srgbClr val="419ED3"/>
              </a:solidFill>
              <a:latin typeface="Raleway SemiBold"/>
              <a:ea typeface="Raleway SemiBold"/>
              <a:cs typeface="Raleway SemiBold"/>
              <a:sym typeface="Raleway SemiBold"/>
            </a:endParaRPr>
          </a:p>
        </p:txBody>
      </p:sp>
      <p:sp>
        <p:nvSpPr>
          <p:cNvPr id="503" name="Google Shape;503;p35">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5"/>
          <p:cNvSpPr txBox="1"/>
          <p:nvPr/>
        </p:nvSpPr>
        <p:spPr>
          <a:xfrm>
            <a:off x="279400" y="1837300"/>
            <a:ext cx="7598700" cy="4872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tr-TR" sz="3000">
                <a:highlight>
                  <a:srgbClr val="EFEFEF"/>
                </a:highlight>
                <a:latin typeface="Consolas"/>
                <a:ea typeface="Consolas"/>
                <a:cs typeface="Consolas"/>
                <a:sym typeface="Consolas"/>
              </a:rPr>
              <a:t>the list of prime numbers</a:t>
            </a:r>
            <a:endParaRPr sz="3000">
              <a:highlight>
                <a:srgbClr val="EFEFEF"/>
              </a:highlight>
              <a:latin typeface="Consolas"/>
              <a:ea typeface="Consolas"/>
              <a:cs typeface="Consolas"/>
              <a:sym typeface="Consolas"/>
            </a:endParaRPr>
          </a:p>
        </p:txBody>
      </p:sp>
      <p:sp>
        <p:nvSpPr>
          <p:cNvPr id="505" name="Google Shape;505;p35"/>
          <p:cNvSpPr txBox="1"/>
          <p:nvPr/>
        </p:nvSpPr>
        <p:spPr>
          <a:xfrm>
            <a:off x="279400" y="2599300"/>
            <a:ext cx="7598700" cy="4872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tr-TR" sz="3000">
                <a:highlight>
                  <a:srgbClr val="EFEFEF"/>
                </a:highlight>
                <a:latin typeface="Consolas"/>
                <a:ea typeface="Consolas"/>
                <a:cs typeface="Consolas"/>
                <a:sym typeface="Consolas"/>
              </a:rPr>
              <a:t>the list of mathematics exam scores</a:t>
            </a:r>
            <a:endParaRPr sz="3000">
              <a:highlight>
                <a:srgbClr val="EFEFEF"/>
              </a:highlight>
              <a:latin typeface="Consolas"/>
              <a:ea typeface="Consolas"/>
              <a:cs typeface="Consolas"/>
              <a:sym typeface="Consolas"/>
            </a:endParaRPr>
          </a:p>
        </p:txBody>
      </p:sp>
      <p:sp>
        <p:nvSpPr>
          <p:cNvPr id="506" name="Google Shape;506;p35"/>
          <p:cNvSpPr txBox="1"/>
          <p:nvPr/>
        </p:nvSpPr>
        <p:spPr>
          <a:xfrm>
            <a:off x="3863875" y="3242575"/>
            <a:ext cx="5098800" cy="1025400"/>
          </a:xfrm>
          <a:prstGeom prst="rect">
            <a:avLst/>
          </a:prstGeom>
          <a:solidFill>
            <a:srgbClr val="D9EAD3"/>
          </a:solidFill>
          <a:ln>
            <a:noFill/>
          </a:ln>
          <a:effectLst>
            <a:outerShdw blurRad="57150" rotWithShape="0" algn="bl" dir="5400000" dist="57150">
              <a:srgbClr val="000000">
                <a:alpha val="49410"/>
              </a:srgbClr>
            </a:outerShdw>
          </a:effectLst>
        </p:spPr>
        <p:txBody>
          <a:bodyPr anchorCtr="0" anchor="t" bIns="91425" lIns="91425" spcFirstLastPara="1" rIns="91425" wrap="square" tIns="91425">
            <a:noAutofit/>
          </a:bodyPr>
          <a:lstStyle/>
          <a:p>
            <a:pPr indent="0" lvl="0" marL="0" marR="0" rtl="0" algn="l">
              <a:lnSpc>
                <a:spcPct val="110000"/>
              </a:lnSpc>
              <a:spcBef>
                <a:spcPts val="600"/>
              </a:spcBef>
              <a:spcAft>
                <a:spcPts val="0"/>
              </a:spcAft>
              <a:buClr>
                <a:srgbClr val="000000"/>
              </a:buClr>
              <a:buSzPts val="3200"/>
              <a:buFont typeface="Arial"/>
              <a:buNone/>
            </a:pPr>
            <a:r>
              <a:rPr lang="tr-TR" sz="2400">
                <a:solidFill>
                  <a:srgbClr val="0B5394"/>
                </a:solidFill>
                <a:latin typeface="Montserrat"/>
                <a:ea typeface="Montserrat"/>
                <a:cs typeface="Montserrat"/>
                <a:sym typeface="Montserrat"/>
              </a:rPr>
              <a:t>What can be the</a:t>
            </a:r>
            <a:r>
              <a:rPr b="1" lang="tr-TR" sz="2400">
                <a:solidFill>
                  <a:srgbClr val="0B5394"/>
                </a:solidFill>
                <a:latin typeface="Montserrat"/>
                <a:ea typeface="Montserrat"/>
                <a:cs typeface="Montserrat"/>
                <a:sym typeface="Montserrat"/>
              </a:rPr>
              <a:t> Name </a:t>
            </a:r>
            <a:r>
              <a:rPr lang="tr-TR" sz="2400">
                <a:solidFill>
                  <a:srgbClr val="0B5394"/>
                </a:solidFill>
                <a:latin typeface="Montserrat"/>
                <a:ea typeface="Montserrat"/>
                <a:cs typeface="Montserrat"/>
                <a:sym typeface="Montserrat"/>
              </a:rPr>
              <a:t>of these sentences in terms of variables.</a:t>
            </a:r>
            <a:endParaRPr i="0" sz="1500" u="none" cap="none" strike="noStrike">
              <a:solidFill>
                <a:srgbClr val="43434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12" name="Google Shape;512;p36"/>
          <p:cNvSpPr txBox="1"/>
          <p:nvPr/>
        </p:nvSpPr>
        <p:spPr>
          <a:xfrm>
            <a:off x="279400" y="1075300"/>
            <a:ext cx="7598700" cy="4872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2400">
                <a:highlight>
                  <a:srgbClr val="EFEFEF"/>
                </a:highlight>
                <a:latin typeface="Consolas"/>
                <a:ea typeface="Consolas"/>
                <a:cs typeface="Consolas"/>
                <a:sym typeface="Consolas"/>
              </a:rPr>
              <a:t>amount of rotten fruits</a:t>
            </a:r>
            <a:endParaRPr i="0" sz="2400" u="none" cap="none" strike="noStrike">
              <a:solidFill>
                <a:srgbClr val="434343"/>
              </a:solidFill>
              <a:latin typeface="Consolas"/>
              <a:ea typeface="Consolas"/>
              <a:cs typeface="Consolas"/>
              <a:sym typeface="Consolas"/>
            </a:endParaRPr>
          </a:p>
        </p:txBody>
      </p:sp>
      <p:sp>
        <p:nvSpPr>
          <p:cNvPr id="513" name="Google Shape;513;p36"/>
          <p:cNvSpPr txBox="1"/>
          <p:nvPr/>
        </p:nvSpPr>
        <p:spPr>
          <a:xfrm>
            <a:off x="431800" y="250000"/>
            <a:ext cx="82740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400">
                <a:solidFill>
                  <a:srgbClr val="741B47"/>
                </a:solidFill>
                <a:latin typeface="Raleway Medium"/>
                <a:ea typeface="Raleway Medium"/>
                <a:cs typeface="Raleway Medium"/>
                <a:sym typeface="Raleway Medium"/>
              </a:rPr>
              <a:t>Naming variable</a:t>
            </a:r>
            <a:endParaRPr b="0" i="0" sz="3400" u="none" cap="none" strike="noStrike">
              <a:solidFill>
                <a:srgbClr val="419ED3"/>
              </a:solidFill>
              <a:latin typeface="Raleway SemiBold"/>
              <a:ea typeface="Raleway SemiBold"/>
              <a:cs typeface="Raleway SemiBold"/>
              <a:sym typeface="Raleway SemiBold"/>
            </a:endParaRPr>
          </a:p>
        </p:txBody>
      </p:sp>
      <p:sp>
        <p:nvSpPr>
          <p:cNvPr id="514" name="Google Shape;514;p36"/>
          <p:cNvSpPr txBox="1"/>
          <p:nvPr/>
        </p:nvSpPr>
        <p:spPr>
          <a:xfrm>
            <a:off x="457200" y="1905000"/>
            <a:ext cx="8051100" cy="22164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Raleway"/>
              <a:buChar char="-"/>
            </a:pPr>
            <a:r>
              <a:rPr b="1" lang="tr-TR" sz="3000">
                <a:latin typeface="Raleway"/>
                <a:ea typeface="Raleway"/>
                <a:cs typeface="Raleway"/>
                <a:sym typeface="Raleway"/>
              </a:rPr>
              <a:t>Good samples :</a:t>
            </a:r>
            <a:endParaRPr b="1" sz="3000">
              <a:latin typeface="Raleway"/>
              <a:ea typeface="Raleway"/>
              <a:cs typeface="Raleway"/>
              <a:sym typeface="Raleway"/>
            </a:endParaRPr>
          </a:p>
          <a:p>
            <a:pPr indent="-419100" lvl="1" marL="914400" rtl="0" algn="l">
              <a:spcBef>
                <a:spcPts val="0"/>
              </a:spcBef>
              <a:spcAft>
                <a:spcPts val="0"/>
              </a:spcAft>
              <a:buSzPts val="3000"/>
              <a:buFont typeface="Consolas"/>
              <a:buChar char="-"/>
            </a:pPr>
            <a:r>
              <a:rPr lang="tr-TR" sz="3000">
                <a:latin typeface="Consolas"/>
                <a:ea typeface="Consolas"/>
                <a:cs typeface="Consolas"/>
                <a:sym typeface="Consolas"/>
              </a:rPr>
              <a:t>rotten_fruits = 33  </a:t>
            </a:r>
            <a:r>
              <a:rPr lang="tr-TR" sz="3000">
                <a:solidFill>
                  <a:srgbClr val="38761D"/>
                </a:solidFill>
                <a:latin typeface="Consolas"/>
                <a:ea typeface="Consolas"/>
                <a:cs typeface="Consolas"/>
                <a:sym typeface="Consolas"/>
              </a:rPr>
              <a:t># kg.</a:t>
            </a:r>
            <a:endParaRPr sz="3000">
              <a:latin typeface="Consolas"/>
              <a:ea typeface="Consolas"/>
              <a:cs typeface="Consolas"/>
              <a:sym typeface="Consolas"/>
            </a:endParaRPr>
          </a:p>
          <a:p>
            <a:pPr indent="-419100" lvl="1" marL="914400" rtl="0" algn="l">
              <a:spcBef>
                <a:spcPts val="0"/>
              </a:spcBef>
              <a:spcAft>
                <a:spcPts val="0"/>
              </a:spcAft>
              <a:buSzPts val="3000"/>
              <a:buFont typeface="Consolas"/>
              <a:buChar char="-"/>
            </a:pPr>
            <a:r>
              <a:rPr lang="tr-TR" sz="3000">
                <a:latin typeface="Consolas"/>
                <a:ea typeface="Consolas"/>
                <a:cs typeface="Consolas"/>
                <a:sym typeface="Consolas"/>
              </a:rPr>
              <a:t>amount_rotten_fruits = 33  </a:t>
            </a:r>
            <a:r>
              <a:rPr lang="tr-TR" sz="3000">
                <a:solidFill>
                  <a:srgbClr val="38761D"/>
                </a:solidFill>
                <a:latin typeface="Consolas"/>
                <a:ea typeface="Consolas"/>
                <a:cs typeface="Consolas"/>
                <a:sym typeface="Consolas"/>
              </a:rPr>
              <a:t># kg.</a:t>
            </a:r>
            <a:endParaRPr sz="30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20" name="Google Shape;520;p37"/>
          <p:cNvSpPr txBox="1"/>
          <p:nvPr/>
        </p:nvSpPr>
        <p:spPr>
          <a:xfrm>
            <a:off x="279400" y="1075300"/>
            <a:ext cx="7598700" cy="4872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2400">
                <a:highlight>
                  <a:srgbClr val="EFEFEF"/>
                </a:highlight>
                <a:latin typeface="Consolas"/>
                <a:ea typeface="Consolas"/>
                <a:cs typeface="Consolas"/>
                <a:sym typeface="Consolas"/>
              </a:rPr>
              <a:t>the list of prime numbers</a:t>
            </a:r>
            <a:endParaRPr i="0" sz="2400" u="none" cap="none" strike="noStrike">
              <a:solidFill>
                <a:srgbClr val="434343"/>
              </a:solidFill>
              <a:latin typeface="Consolas"/>
              <a:ea typeface="Consolas"/>
              <a:cs typeface="Consolas"/>
              <a:sym typeface="Consolas"/>
            </a:endParaRPr>
          </a:p>
        </p:txBody>
      </p:sp>
      <p:sp>
        <p:nvSpPr>
          <p:cNvPr id="521" name="Google Shape;521;p37"/>
          <p:cNvSpPr txBox="1"/>
          <p:nvPr/>
        </p:nvSpPr>
        <p:spPr>
          <a:xfrm>
            <a:off x="431800" y="250000"/>
            <a:ext cx="82740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400">
                <a:solidFill>
                  <a:srgbClr val="741B47"/>
                </a:solidFill>
                <a:latin typeface="Raleway Medium"/>
                <a:ea typeface="Raleway Medium"/>
                <a:cs typeface="Raleway Medium"/>
                <a:sym typeface="Raleway Medium"/>
              </a:rPr>
              <a:t>Naming variable</a:t>
            </a:r>
            <a:endParaRPr b="0" i="0" sz="3400" u="none" cap="none" strike="noStrike">
              <a:solidFill>
                <a:srgbClr val="419ED3"/>
              </a:solidFill>
              <a:latin typeface="Raleway SemiBold"/>
              <a:ea typeface="Raleway SemiBold"/>
              <a:cs typeface="Raleway SemiBold"/>
              <a:sym typeface="Raleway SemiBold"/>
            </a:endParaRPr>
          </a:p>
        </p:txBody>
      </p:sp>
      <p:sp>
        <p:nvSpPr>
          <p:cNvPr id="522" name="Google Shape;522;p37"/>
          <p:cNvSpPr txBox="1"/>
          <p:nvPr/>
        </p:nvSpPr>
        <p:spPr>
          <a:xfrm>
            <a:off x="457200" y="1905000"/>
            <a:ext cx="8051100" cy="26592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Raleway"/>
              <a:buChar char="-"/>
            </a:pPr>
            <a:r>
              <a:rPr b="1" lang="tr-TR" sz="3000">
                <a:latin typeface="Raleway"/>
                <a:ea typeface="Raleway"/>
                <a:cs typeface="Raleway"/>
                <a:sym typeface="Raleway"/>
              </a:rPr>
              <a:t>Good samples :</a:t>
            </a:r>
            <a:endParaRPr b="1" sz="3000">
              <a:latin typeface="Raleway"/>
              <a:ea typeface="Raleway"/>
              <a:cs typeface="Raleway"/>
              <a:sym typeface="Raleway"/>
            </a:endParaRPr>
          </a:p>
          <a:p>
            <a:pPr indent="-419100" lvl="1" marL="914400" rtl="0" algn="l">
              <a:spcBef>
                <a:spcPts val="0"/>
              </a:spcBef>
              <a:spcAft>
                <a:spcPts val="0"/>
              </a:spcAft>
              <a:buSzPts val="3000"/>
              <a:buFont typeface="Consolas"/>
              <a:buChar char="-"/>
            </a:pPr>
            <a:r>
              <a:rPr lang="tr-TR" sz="3000">
                <a:latin typeface="Consolas"/>
                <a:ea typeface="Consolas"/>
                <a:cs typeface="Consolas"/>
                <a:sym typeface="Consolas"/>
              </a:rPr>
              <a:t>prime_list</a:t>
            </a:r>
            <a:endParaRPr sz="3000">
              <a:solidFill>
                <a:srgbClr val="38761D"/>
              </a:solidFill>
              <a:latin typeface="Consolas"/>
              <a:ea typeface="Consolas"/>
              <a:cs typeface="Consolas"/>
              <a:sym typeface="Consolas"/>
            </a:endParaRPr>
          </a:p>
          <a:p>
            <a:pPr indent="-419100" lvl="1" marL="914400" rtl="0" algn="l">
              <a:spcBef>
                <a:spcPts val="0"/>
              </a:spcBef>
              <a:spcAft>
                <a:spcPts val="0"/>
              </a:spcAft>
              <a:buSzPts val="3000"/>
              <a:buFont typeface="Consolas"/>
              <a:buChar char="-"/>
            </a:pPr>
            <a:r>
              <a:rPr lang="tr-TR" sz="3000">
                <a:latin typeface="Consolas"/>
                <a:ea typeface="Consolas"/>
                <a:cs typeface="Consolas"/>
                <a:sym typeface="Consolas"/>
              </a:rPr>
              <a:t>prime_no</a:t>
            </a:r>
            <a:endParaRPr sz="3000">
              <a:latin typeface="Consolas"/>
              <a:ea typeface="Consolas"/>
              <a:cs typeface="Consolas"/>
              <a:sym typeface="Consolas"/>
            </a:endParaRPr>
          </a:p>
          <a:p>
            <a:pPr indent="-419100" lvl="1" marL="914400" rtl="0" algn="l">
              <a:spcBef>
                <a:spcPts val="0"/>
              </a:spcBef>
              <a:spcAft>
                <a:spcPts val="0"/>
              </a:spcAft>
              <a:buSzPts val="3000"/>
              <a:buFont typeface="Consolas"/>
              <a:buChar char="-"/>
            </a:pPr>
            <a:r>
              <a:rPr lang="tr-TR" sz="3000">
                <a:latin typeface="Consolas"/>
                <a:ea typeface="Consolas"/>
                <a:cs typeface="Consolas"/>
                <a:sym typeface="Consolas"/>
              </a:rPr>
              <a:t>list_prime</a:t>
            </a:r>
            <a:endParaRPr sz="3000">
              <a:latin typeface="Consolas"/>
              <a:ea typeface="Consolas"/>
              <a:cs typeface="Consolas"/>
              <a:sym typeface="Consolas"/>
            </a:endParaRPr>
          </a:p>
          <a:p>
            <a:pPr indent="-419100" lvl="1" marL="914400" rtl="0" algn="l">
              <a:spcBef>
                <a:spcPts val="0"/>
              </a:spcBef>
              <a:spcAft>
                <a:spcPts val="0"/>
              </a:spcAft>
              <a:buSzPts val="3000"/>
              <a:buFont typeface="Consolas"/>
              <a:buChar char="-"/>
            </a:pPr>
            <a:r>
              <a:rPr lang="tr-TR" sz="3000">
                <a:latin typeface="Consolas"/>
                <a:ea typeface="Consolas"/>
                <a:cs typeface="Consolas"/>
                <a:sym typeface="Consolas"/>
              </a:rPr>
              <a:t>num_prime</a:t>
            </a:r>
            <a:endParaRPr sz="3000">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3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28" name="Google Shape;528;p38"/>
          <p:cNvSpPr txBox="1"/>
          <p:nvPr/>
        </p:nvSpPr>
        <p:spPr>
          <a:xfrm>
            <a:off x="279400" y="1075300"/>
            <a:ext cx="7598700" cy="4872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2400">
                <a:highlight>
                  <a:srgbClr val="EFEFEF"/>
                </a:highlight>
                <a:latin typeface="Consolas"/>
                <a:ea typeface="Consolas"/>
                <a:cs typeface="Consolas"/>
                <a:sym typeface="Consolas"/>
              </a:rPr>
              <a:t>the list of mathematics exam scores</a:t>
            </a:r>
            <a:endParaRPr i="0" sz="2400" u="none" cap="none" strike="noStrike">
              <a:solidFill>
                <a:srgbClr val="434343"/>
              </a:solidFill>
              <a:latin typeface="Consolas"/>
              <a:ea typeface="Consolas"/>
              <a:cs typeface="Consolas"/>
              <a:sym typeface="Consolas"/>
            </a:endParaRPr>
          </a:p>
        </p:txBody>
      </p:sp>
      <p:sp>
        <p:nvSpPr>
          <p:cNvPr id="529" name="Google Shape;529;p38"/>
          <p:cNvSpPr txBox="1"/>
          <p:nvPr/>
        </p:nvSpPr>
        <p:spPr>
          <a:xfrm>
            <a:off x="431800" y="250000"/>
            <a:ext cx="82740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400">
                <a:solidFill>
                  <a:srgbClr val="741B47"/>
                </a:solidFill>
                <a:latin typeface="Raleway Medium"/>
                <a:ea typeface="Raleway Medium"/>
                <a:cs typeface="Raleway Medium"/>
                <a:sym typeface="Raleway Medium"/>
              </a:rPr>
              <a:t>Naming variable</a:t>
            </a:r>
            <a:endParaRPr b="0" i="0" sz="3400" u="none" cap="none" strike="noStrike">
              <a:solidFill>
                <a:srgbClr val="419ED3"/>
              </a:solidFill>
              <a:latin typeface="Raleway SemiBold"/>
              <a:ea typeface="Raleway SemiBold"/>
              <a:cs typeface="Raleway SemiBold"/>
              <a:sym typeface="Raleway SemiBold"/>
            </a:endParaRPr>
          </a:p>
        </p:txBody>
      </p:sp>
      <p:sp>
        <p:nvSpPr>
          <p:cNvPr id="530" name="Google Shape;530;p38"/>
          <p:cNvSpPr txBox="1"/>
          <p:nvPr/>
        </p:nvSpPr>
        <p:spPr>
          <a:xfrm>
            <a:off x="487600" y="1897400"/>
            <a:ext cx="8051100" cy="26592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Raleway"/>
              <a:buChar char="-"/>
            </a:pPr>
            <a:r>
              <a:rPr b="1" lang="tr-TR" sz="3000">
                <a:latin typeface="Raleway"/>
                <a:ea typeface="Raleway"/>
                <a:cs typeface="Raleway"/>
                <a:sym typeface="Raleway"/>
              </a:rPr>
              <a:t>Good samples :</a:t>
            </a:r>
            <a:endParaRPr b="1" sz="3000">
              <a:latin typeface="Raleway"/>
              <a:ea typeface="Raleway"/>
              <a:cs typeface="Raleway"/>
              <a:sym typeface="Raleway"/>
            </a:endParaRPr>
          </a:p>
          <a:p>
            <a:pPr indent="-419100" lvl="1" marL="914400" rtl="0" algn="l">
              <a:spcBef>
                <a:spcPts val="0"/>
              </a:spcBef>
              <a:spcAft>
                <a:spcPts val="0"/>
              </a:spcAft>
              <a:buSzPts val="3000"/>
              <a:buFont typeface="Consolas"/>
              <a:buChar char="-"/>
            </a:pPr>
            <a:r>
              <a:rPr lang="tr-TR" sz="3000">
                <a:latin typeface="Consolas"/>
                <a:ea typeface="Consolas"/>
                <a:cs typeface="Consolas"/>
                <a:sym typeface="Consolas"/>
              </a:rPr>
              <a:t>math_scores</a:t>
            </a:r>
            <a:endParaRPr sz="3000">
              <a:solidFill>
                <a:srgbClr val="38761D"/>
              </a:solidFill>
              <a:latin typeface="Consolas"/>
              <a:ea typeface="Consolas"/>
              <a:cs typeface="Consolas"/>
              <a:sym typeface="Consolas"/>
            </a:endParaRPr>
          </a:p>
          <a:p>
            <a:pPr indent="-419100" lvl="1" marL="914400" rtl="0" algn="l">
              <a:spcBef>
                <a:spcPts val="0"/>
              </a:spcBef>
              <a:spcAft>
                <a:spcPts val="0"/>
              </a:spcAft>
              <a:buSzPts val="3000"/>
              <a:buFont typeface="Consolas"/>
              <a:buChar char="-"/>
            </a:pPr>
            <a:r>
              <a:rPr lang="tr-TR" sz="3000">
                <a:latin typeface="Consolas"/>
                <a:ea typeface="Consolas"/>
                <a:cs typeface="Consolas"/>
                <a:sym typeface="Consolas"/>
              </a:rPr>
              <a:t>score_maths</a:t>
            </a:r>
            <a:endParaRPr sz="3000">
              <a:latin typeface="Consolas"/>
              <a:ea typeface="Consolas"/>
              <a:cs typeface="Consolas"/>
              <a:sym typeface="Consolas"/>
            </a:endParaRPr>
          </a:p>
          <a:p>
            <a:pPr indent="0" lvl="0" marL="914400" rtl="0" algn="l">
              <a:spcBef>
                <a:spcPts val="0"/>
              </a:spcBef>
              <a:spcAft>
                <a:spcPts val="0"/>
              </a:spcAft>
              <a:buNone/>
            </a:pPr>
            <a:r>
              <a:t/>
            </a:r>
            <a:endParaRPr sz="3000">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ctrTitle"/>
          </p:nvPr>
        </p:nvSpPr>
        <p:spPr>
          <a:xfrm>
            <a:off x="933450" y="2168225"/>
            <a:ext cx="6848400" cy="6786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Variables</a:t>
            </a:r>
            <a:endParaRPr>
              <a:solidFill>
                <a:srgbClr val="409CD1"/>
              </a:solidFill>
            </a:endParaRPr>
          </a:p>
        </p:txBody>
      </p:sp>
      <p:pic>
        <p:nvPicPr>
          <p:cNvPr id="104" name="Google Shape;104;p21"/>
          <p:cNvPicPr preferRelativeResize="0"/>
          <p:nvPr/>
        </p:nvPicPr>
        <p:blipFill>
          <a:blip r:embed="rId3">
            <a:alphaModFix/>
          </a:blip>
          <a:stretch>
            <a:fillRect/>
          </a:stretch>
        </p:blipFill>
        <p:spPr>
          <a:xfrm>
            <a:off x="3192100" y="1105875"/>
            <a:ext cx="3923800" cy="2942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9"/>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36" name="Google Shape;536;p39"/>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Variables</a:t>
            </a:r>
            <a:endParaRPr b="0" i="0" sz="3600" u="none" cap="none" strike="noStrike">
              <a:solidFill>
                <a:srgbClr val="419DD2"/>
              </a:solidFill>
              <a:latin typeface="Raleway SemiBold"/>
              <a:ea typeface="Raleway SemiBold"/>
              <a:cs typeface="Raleway SemiBold"/>
              <a:sym typeface="Raleway SemiBold"/>
            </a:endParaRPr>
          </a:p>
        </p:txBody>
      </p:sp>
      <p:pic>
        <p:nvPicPr>
          <p:cNvPr id="537" name="Google Shape;537;p39"/>
          <p:cNvPicPr preferRelativeResize="0"/>
          <p:nvPr/>
        </p:nvPicPr>
        <p:blipFill rotWithShape="1">
          <a:blip r:embed="rId3">
            <a:alphaModFix/>
          </a:blip>
          <a:srcRect b="5218" l="0" r="0" t="2903"/>
          <a:stretch/>
        </p:blipFill>
        <p:spPr>
          <a:xfrm>
            <a:off x="4063650" y="1105075"/>
            <a:ext cx="4498700" cy="2942200"/>
          </a:xfrm>
          <a:prstGeom prst="rect">
            <a:avLst/>
          </a:prstGeom>
          <a:noFill/>
          <a:ln>
            <a:noFill/>
          </a:ln>
        </p:spPr>
      </p:pic>
      <p:pic>
        <p:nvPicPr>
          <p:cNvPr id="538" name="Google Shape;538;p39"/>
          <p:cNvPicPr preferRelativeResize="0"/>
          <p:nvPr/>
        </p:nvPicPr>
        <p:blipFill>
          <a:blip r:embed="rId4">
            <a:alphaModFix/>
          </a:blip>
          <a:stretch>
            <a:fillRect/>
          </a:stretch>
        </p:blipFill>
        <p:spPr>
          <a:xfrm>
            <a:off x="660075" y="1906899"/>
            <a:ext cx="2853826" cy="2140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0"/>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44" name="Google Shape;544;p40"/>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Variables</a:t>
            </a:r>
            <a:endParaRPr b="0" i="0" sz="3600" u="none" cap="none" strike="noStrike">
              <a:solidFill>
                <a:srgbClr val="419DD2"/>
              </a:solidFill>
              <a:latin typeface="Raleway SemiBold"/>
              <a:ea typeface="Raleway SemiBold"/>
              <a:cs typeface="Raleway SemiBold"/>
              <a:sym typeface="Raleway SemiBold"/>
            </a:endParaRPr>
          </a:p>
        </p:txBody>
      </p:sp>
      <p:sp>
        <p:nvSpPr>
          <p:cNvPr id="545" name="Google Shape;545;p40"/>
          <p:cNvSpPr txBox="1"/>
          <p:nvPr/>
        </p:nvSpPr>
        <p:spPr>
          <a:xfrm>
            <a:off x="111650" y="1846450"/>
            <a:ext cx="5146200" cy="19530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500">
                <a:solidFill>
                  <a:srgbClr val="434343"/>
                </a:solidFill>
                <a:latin typeface="Consolas"/>
                <a:ea typeface="Consolas"/>
                <a:cs typeface="Consolas"/>
                <a:sym typeface="Consolas"/>
              </a:rPr>
              <a:t>variable_name</a:t>
            </a:r>
            <a:r>
              <a:rPr lang="tr-TR" sz="2000">
                <a:solidFill>
                  <a:srgbClr val="434343"/>
                </a:solidFill>
                <a:latin typeface="Consolas"/>
                <a:ea typeface="Consolas"/>
                <a:cs typeface="Consolas"/>
                <a:sym typeface="Consolas"/>
              </a:rPr>
              <a:t> </a:t>
            </a:r>
            <a:r>
              <a:rPr lang="tr-TR" sz="3000">
                <a:solidFill>
                  <a:srgbClr val="FF0000"/>
                </a:solidFill>
                <a:latin typeface="Consolas"/>
                <a:ea typeface="Consolas"/>
                <a:cs typeface="Consolas"/>
                <a:sym typeface="Consolas"/>
              </a:rPr>
              <a:t>=</a:t>
            </a:r>
            <a:r>
              <a:rPr lang="tr-TR" sz="2000">
                <a:solidFill>
                  <a:srgbClr val="434343"/>
                </a:solidFill>
                <a:latin typeface="Consolas"/>
                <a:ea typeface="Consolas"/>
                <a:cs typeface="Consolas"/>
                <a:sym typeface="Consolas"/>
              </a:rPr>
              <a:t> </a:t>
            </a:r>
            <a:r>
              <a:rPr lang="tr-TR" sz="2500">
                <a:solidFill>
                  <a:srgbClr val="434343"/>
                </a:solidFill>
                <a:latin typeface="Consolas"/>
                <a:ea typeface="Consolas"/>
                <a:cs typeface="Consolas"/>
                <a:sym typeface="Consolas"/>
              </a:rPr>
              <a:t>value</a:t>
            </a:r>
            <a:endParaRPr sz="25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planet = </a:t>
            </a:r>
            <a:r>
              <a:rPr lang="tr-TR" sz="2000">
                <a:solidFill>
                  <a:srgbClr val="FF0000"/>
                </a:solidFill>
                <a:latin typeface="Consolas"/>
                <a:ea typeface="Consolas"/>
                <a:cs typeface="Consolas"/>
                <a:sym typeface="Consolas"/>
              </a:rPr>
              <a:t>'</a:t>
            </a:r>
            <a:r>
              <a:rPr lang="tr-TR" sz="2000">
                <a:solidFill>
                  <a:srgbClr val="FF0000"/>
                </a:solidFill>
                <a:latin typeface="Consolas"/>
                <a:ea typeface="Consolas"/>
                <a:cs typeface="Consolas"/>
                <a:sym typeface="Consolas"/>
              </a:rPr>
              <a:t>Saturn</a:t>
            </a:r>
            <a:r>
              <a:rPr lang="tr-TR" sz="2000">
                <a:solidFill>
                  <a:srgbClr val="FF0000"/>
                </a:solidFill>
                <a:latin typeface="Consolas"/>
                <a:ea typeface="Consolas"/>
                <a:cs typeface="Consolas"/>
                <a:sym typeface="Consolas"/>
              </a:rPr>
              <a:t>'</a:t>
            </a:r>
            <a:endParaRPr sz="2000">
              <a:solidFill>
                <a:srgbClr val="FF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price = </a:t>
            </a:r>
            <a:r>
              <a:rPr lang="tr-TR" sz="2000">
                <a:solidFill>
                  <a:srgbClr val="434343"/>
                </a:solidFill>
                <a:latin typeface="Consolas"/>
                <a:ea typeface="Consolas"/>
                <a:cs typeface="Consolas"/>
                <a:sym typeface="Consolas"/>
              </a:rPr>
              <a:t>140</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pi_number = 3.14</a:t>
            </a:r>
            <a:endParaRPr sz="2000">
              <a:solidFill>
                <a:srgbClr val="434343"/>
              </a:solidFill>
              <a:latin typeface="Consolas"/>
              <a:ea typeface="Consolas"/>
              <a:cs typeface="Consolas"/>
              <a:sym typeface="Consolas"/>
            </a:endParaRPr>
          </a:p>
        </p:txBody>
      </p:sp>
      <p:sp>
        <p:nvSpPr>
          <p:cNvPr id="546" name="Google Shape;546;p40"/>
          <p:cNvSpPr txBox="1"/>
          <p:nvPr/>
        </p:nvSpPr>
        <p:spPr>
          <a:xfrm>
            <a:off x="5464775" y="1846450"/>
            <a:ext cx="3297300" cy="1745400"/>
          </a:xfrm>
          <a:prstGeom prst="rect">
            <a:avLst/>
          </a:prstGeom>
          <a:solidFill>
            <a:srgbClr val="D9EAD3"/>
          </a:solidFill>
          <a:ln>
            <a:noFill/>
          </a:ln>
          <a:effectLst>
            <a:outerShdw blurRad="57150" rotWithShape="0" algn="bl" dir="5400000" dist="57150">
              <a:srgbClr val="000000">
                <a:alpha val="49800"/>
              </a:srgbClr>
            </a:outerShdw>
          </a:effectLst>
        </p:spPr>
        <p:txBody>
          <a:bodyPr anchorCtr="0" anchor="t" bIns="91425" lIns="91425" spcFirstLastPara="1" rIns="91425" wrap="square" tIns="91425">
            <a:noAutofit/>
          </a:bodyPr>
          <a:lstStyle/>
          <a:p>
            <a:pPr indent="0" lvl="0" marL="0" marR="0" rtl="0" algn="ctr">
              <a:lnSpc>
                <a:spcPct val="110000"/>
              </a:lnSpc>
              <a:spcBef>
                <a:spcPts val="600"/>
              </a:spcBef>
              <a:spcAft>
                <a:spcPts val="0"/>
              </a:spcAft>
              <a:buClr>
                <a:srgbClr val="000000"/>
              </a:buClr>
              <a:buSzPts val="3200"/>
              <a:buFont typeface="Arial"/>
              <a:buNone/>
            </a:pPr>
            <a:r>
              <a:rPr b="1" lang="tr-TR" sz="2200">
                <a:solidFill>
                  <a:srgbClr val="0B5394"/>
                </a:solidFill>
                <a:latin typeface="Raleway"/>
                <a:ea typeface="Raleway"/>
                <a:cs typeface="Raleway"/>
                <a:sym typeface="Raleway"/>
              </a:rPr>
              <a:t>The declaration happens automatically when you </a:t>
            </a:r>
            <a:r>
              <a:rPr b="1" lang="tr-TR" sz="2200">
                <a:solidFill>
                  <a:srgbClr val="FF0000"/>
                </a:solidFill>
                <a:latin typeface="Raleway"/>
                <a:ea typeface="Raleway"/>
                <a:cs typeface="Raleway"/>
                <a:sym typeface="Raleway"/>
              </a:rPr>
              <a:t>assign</a:t>
            </a:r>
            <a:r>
              <a:rPr b="1" lang="tr-TR" sz="2200">
                <a:solidFill>
                  <a:srgbClr val="0B5394"/>
                </a:solidFill>
                <a:latin typeface="Raleway"/>
                <a:ea typeface="Raleway"/>
                <a:cs typeface="Raleway"/>
                <a:sym typeface="Raleway"/>
              </a:rPr>
              <a:t> a value to a variable.</a:t>
            </a:r>
            <a:endParaRPr b="1" i="0" sz="2200" u="none" cap="none" strike="noStrike">
              <a:solidFill>
                <a:srgbClr val="434343"/>
              </a:solidFill>
              <a:latin typeface="Raleway"/>
              <a:ea typeface="Raleway"/>
              <a:cs typeface="Raleway"/>
              <a:sym typeface="Raleway"/>
            </a:endParaRPr>
          </a:p>
        </p:txBody>
      </p:sp>
      <p:cxnSp>
        <p:nvCxnSpPr>
          <p:cNvPr id="547" name="Google Shape;547;p40"/>
          <p:cNvCxnSpPr/>
          <p:nvPr/>
        </p:nvCxnSpPr>
        <p:spPr>
          <a:xfrm flipH="1" rot="10800000">
            <a:off x="130700" y="2557900"/>
            <a:ext cx="5108100" cy="23700"/>
          </a:xfrm>
          <a:prstGeom prst="straightConnector1">
            <a:avLst/>
          </a:prstGeom>
          <a:noFill/>
          <a:ln cap="flat" cmpd="sng" w="19050">
            <a:solidFill>
              <a:srgbClr val="0000FF"/>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1"/>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53" name="Google Shape;553;p41"/>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Variables</a:t>
            </a:r>
            <a:endParaRPr b="0" i="0" sz="3600" u="none" cap="none" strike="noStrike">
              <a:solidFill>
                <a:srgbClr val="419DD2"/>
              </a:solidFill>
              <a:latin typeface="Raleway SemiBold"/>
              <a:ea typeface="Raleway SemiBold"/>
              <a:cs typeface="Raleway SemiBold"/>
              <a:sym typeface="Raleway SemiBold"/>
            </a:endParaRPr>
          </a:p>
        </p:txBody>
      </p:sp>
      <p:sp>
        <p:nvSpPr>
          <p:cNvPr id="554" name="Google Shape;554;p41"/>
          <p:cNvSpPr txBox="1"/>
          <p:nvPr>
            <p:ph idx="4294967295" type="subTitle"/>
          </p:nvPr>
        </p:nvSpPr>
        <p:spPr>
          <a:xfrm>
            <a:off x="283775" y="1572600"/>
            <a:ext cx="8580300" cy="2115600"/>
          </a:xfrm>
          <a:prstGeom prst="rect">
            <a:avLst/>
          </a:prstGeom>
          <a:solidFill>
            <a:srgbClr val="EFEFEF"/>
          </a:solidFill>
          <a:ln>
            <a:noFill/>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l">
              <a:lnSpc>
                <a:spcPct val="110000"/>
              </a:lnSpc>
              <a:spcBef>
                <a:spcPts val="600"/>
              </a:spcBef>
              <a:spcAft>
                <a:spcPts val="0"/>
              </a:spcAft>
              <a:buClr>
                <a:schemeClr val="accent1"/>
              </a:buClr>
              <a:buSzPts val="1800"/>
              <a:buFont typeface="Barlow Light"/>
              <a:buNone/>
            </a:pPr>
            <a:r>
              <a:t/>
            </a:r>
            <a:endParaRPr>
              <a:solidFill>
                <a:srgbClr val="0B5394"/>
              </a:solidFill>
              <a:latin typeface="Consolas"/>
              <a:ea typeface="Consolas"/>
              <a:cs typeface="Consolas"/>
              <a:sym typeface="Consolas"/>
            </a:endParaRPr>
          </a:p>
          <a:p>
            <a:pPr indent="0" lvl="0" marL="0" marR="0" rtl="0" algn="l">
              <a:lnSpc>
                <a:spcPct val="110000"/>
              </a:lnSpc>
              <a:spcBef>
                <a:spcPts val="600"/>
              </a:spcBef>
              <a:spcAft>
                <a:spcPts val="0"/>
              </a:spcAft>
              <a:buClr>
                <a:schemeClr val="accent1"/>
              </a:buClr>
              <a:buSzPts val="1800"/>
              <a:buFont typeface="Barlow Light"/>
              <a:buNone/>
            </a:pPr>
            <a:r>
              <a:rPr lang="tr-TR">
                <a:solidFill>
                  <a:srgbClr val="0B5394"/>
                </a:solidFill>
                <a:latin typeface="Consolas"/>
                <a:ea typeface="Consolas"/>
                <a:cs typeface="Consolas"/>
                <a:sym typeface="Consolas"/>
              </a:rPr>
              <a:t> </a:t>
            </a:r>
            <a:r>
              <a:rPr lang="tr-TR">
                <a:solidFill>
                  <a:srgbClr val="434343"/>
                </a:solidFill>
                <a:latin typeface="Consolas"/>
                <a:ea typeface="Consolas"/>
                <a:cs typeface="Consolas"/>
                <a:sym typeface="Consolas"/>
              </a:rPr>
              <a:t>my_age = 33</a:t>
            </a:r>
            <a:endParaRPr>
              <a:solidFill>
                <a:srgbClr val="434343"/>
              </a:solidFill>
              <a:latin typeface="Consolas"/>
              <a:ea typeface="Consolas"/>
              <a:cs typeface="Consolas"/>
              <a:sym typeface="Consolas"/>
            </a:endParaRPr>
          </a:p>
          <a:p>
            <a:pPr indent="0" lvl="0" marL="0" marR="0" rtl="0" algn="l">
              <a:lnSpc>
                <a:spcPct val="110000"/>
              </a:lnSpc>
              <a:spcBef>
                <a:spcPts val="600"/>
              </a:spcBef>
              <a:spcAft>
                <a:spcPts val="0"/>
              </a:spcAft>
              <a:buClr>
                <a:schemeClr val="accent1"/>
              </a:buClr>
              <a:buSzPts val="1800"/>
              <a:buFont typeface="Barlow Light"/>
              <a:buNone/>
            </a:pPr>
            <a:r>
              <a:rPr lang="tr-TR">
                <a:solidFill>
                  <a:srgbClr val="434343"/>
                </a:solidFill>
                <a:latin typeface="Consolas"/>
                <a:ea typeface="Consolas"/>
                <a:cs typeface="Consolas"/>
                <a:sym typeface="Consolas"/>
              </a:rPr>
              <a:t> your_age = 30</a:t>
            </a:r>
            <a:endParaRPr>
              <a:solidFill>
                <a:srgbClr val="434343"/>
              </a:solidFill>
              <a:latin typeface="Consolas"/>
              <a:ea typeface="Consolas"/>
              <a:cs typeface="Consolas"/>
              <a:sym typeface="Consolas"/>
            </a:endParaRPr>
          </a:p>
          <a:p>
            <a:pPr indent="0" lvl="0" marL="0" marR="0" rtl="0" algn="l">
              <a:lnSpc>
                <a:spcPct val="110000"/>
              </a:lnSpc>
              <a:spcBef>
                <a:spcPts val="600"/>
              </a:spcBef>
              <a:spcAft>
                <a:spcPts val="0"/>
              </a:spcAft>
              <a:buClr>
                <a:schemeClr val="accent1"/>
              </a:buClr>
              <a:buSzPts val="1800"/>
              <a:buFont typeface="Barlow Light"/>
              <a:buNone/>
            </a:pPr>
            <a:r>
              <a:rPr lang="tr-TR">
                <a:solidFill>
                  <a:srgbClr val="434343"/>
                </a:solidFill>
                <a:latin typeface="Consolas"/>
                <a:ea typeface="Consolas"/>
                <a:cs typeface="Consolas"/>
                <a:sym typeface="Consolas"/>
              </a:rPr>
              <a:t> my_age = your_age</a:t>
            </a:r>
            <a:endParaRPr>
              <a:solidFill>
                <a:srgbClr val="434343"/>
              </a:solidFill>
              <a:latin typeface="Consolas"/>
              <a:ea typeface="Consolas"/>
              <a:cs typeface="Consolas"/>
              <a:sym typeface="Consolas"/>
            </a:endParaRPr>
          </a:p>
          <a:p>
            <a:pPr indent="0" lvl="0" marL="0" marR="0" rtl="0" algn="l">
              <a:lnSpc>
                <a:spcPct val="110000"/>
              </a:lnSpc>
              <a:spcBef>
                <a:spcPts val="600"/>
              </a:spcBef>
              <a:spcAft>
                <a:spcPts val="0"/>
              </a:spcAft>
              <a:buClr>
                <a:schemeClr val="accent1"/>
              </a:buClr>
              <a:buSzPts val="1800"/>
              <a:buFont typeface="Barlow Light"/>
              <a:buNone/>
            </a:pPr>
            <a:r>
              <a:rPr lang="tr-TR">
                <a:solidFill>
                  <a:srgbClr val="0B5394"/>
                </a:solidFill>
                <a:latin typeface="Consolas"/>
                <a:ea typeface="Consolas"/>
                <a:cs typeface="Consolas"/>
                <a:sym typeface="Consolas"/>
              </a:rPr>
              <a:t> </a:t>
            </a:r>
            <a:r>
              <a:rPr lang="tr-TR">
                <a:solidFill>
                  <a:srgbClr val="0000FF"/>
                </a:solidFill>
                <a:latin typeface="Consolas"/>
                <a:ea typeface="Consolas"/>
                <a:cs typeface="Consolas"/>
                <a:sym typeface="Consolas"/>
              </a:rPr>
              <a:t>print</a:t>
            </a:r>
            <a:r>
              <a:rPr lang="tr-TR">
                <a:solidFill>
                  <a:srgbClr val="0B5394"/>
                </a:solidFill>
                <a:latin typeface="Consolas"/>
                <a:ea typeface="Consolas"/>
                <a:cs typeface="Consolas"/>
                <a:sym typeface="Consolas"/>
              </a:rPr>
              <a:t>(my_age)</a:t>
            </a:r>
            <a:endParaRPr>
              <a:solidFill>
                <a:srgbClr val="0B5394"/>
              </a:solidFill>
              <a:latin typeface="Consolas"/>
              <a:ea typeface="Consolas"/>
              <a:cs typeface="Consolas"/>
              <a:sym typeface="Consolas"/>
            </a:endParaRPr>
          </a:p>
          <a:p>
            <a:pPr indent="0" lvl="0" marL="0" marR="0" rtl="0" algn="l">
              <a:lnSpc>
                <a:spcPct val="110000"/>
              </a:lnSpc>
              <a:spcBef>
                <a:spcPts val="600"/>
              </a:spcBef>
              <a:spcAft>
                <a:spcPts val="0"/>
              </a:spcAft>
              <a:buClr>
                <a:schemeClr val="accent1"/>
              </a:buClr>
              <a:buSzPts val="1800"/>
              <a:buFont typeface="Barlow Light"/>
              <a:buNone/>
            </a:pPr>
            <a:r>
              <a:t/>
            </a:r>
            <a:endParaRPr>
              <a:solidFill>
                <a:srgbClr val="0B5394"/>
              </a:solidFill>
              <a:latin typeface="Consolas"/>
              <a:ea typeface="Consolas"/>
              <a:cs typeface="Consolas"/>
              <a:sym typeface="Consolas"/>
            </a:endParaRPr>
          </a:p>
        </p:txBody>
      </p:sp>
      <p:sp>
        <p:nvSpPr>
          <p:cNvPr id="555" name="Google Shape;555;p41">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2"/>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561" name="Google Shape;561;p42"/>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Variables</a:t>
            </a:r>
            <a:endParaRPr b="0" i="0" sz="3600" u="none" cap="none" strike="noStrike">
              <a:solidFill>
                <a:srgbClr val="419DD2"/>
              </a:solidFill>
              <a:latin typeface="Raleway SemiBold"/>
              <a:ea typeface="Raleway SemiBold"/>
              <a:cs typeface="Raleway SemiBold"/>
              <a:sym typeface="Raleway SemiBold"/>
            </a:endParaRPr>
          </a:p>
        </p:txBody>
      </p:sp>
      <p:sp>
        <p:nvSpPr>
          <p:cNvPr id="562" name="Google Shape;562;p42"/>
          <p:cNvSpPr txBox="1"/>
          <p:nvPr>
            <p:ph idx="4294967295" type="subTitle"/>
          </p:nvPr>
        </p:nvSpPr>
        <p:spPr>
          <a:xfrm>
            <a:off x="283775" y="1572600"/>
            <a:ext cx="8580300" cy="1875000"/>
          </a:xfrm>
          <a:prstGeom prst="rect">
            <a:avLst/>
          </a:prstGeom>
          <a:solidFill>
            <a:srgbClr val="EFEFEF"/>
          </a:solidFill>
          <a:ln>
            <a:noFill/>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l">
              <a:lnSpc>
                <a:spcPct val="110000"/>
              </a:lnSpc>
              <a:spcBef>
                <a:spcPts val="600"/>
              </a:spcBef>
              <a:spcAft>
                <a:spcPts val="0"/>
              </a:spcAft>
              <a:buClr>
                <a:schemeClr val="accent1"/>
              </a:buClr>
              <a:buSzPts val="1800"/>
              <a:buFont typeface="Barlow Light"/>
              <a:buNone/>
            </a:pPr>
            <a:r>
              <a:t/>
            </a:r>
            <a:endParaRPr>
              <a:solidFill>
                <a:srgbClr val="0B5394"/>
              </a:solidFill>
              <a:latin typeface="Consolas"/>
              <a:ea typeface="Consolas"/>
              <a:cs typeface="Consolas"/>
              <a:sym typeface="Consolas"/>
            </a:endParaRPr>
          </a:p>
          <a:p>
            <a:pPr indent="0" lvl="0" marL="0" marR="0" rtl="0" algn="l">
              <a:lnSpc>
                <a:spcPct val="110000"/>
              </a:lnSpc>
              <a:spcBef>
                <a:spcPts val="600"/>
              </a:spcBef>
              <a:spcAft>
                <a:spcPts val="0"/>
              </a:spcAft>
              <a:buClr>
                <a:schemeClr val="accent1"/>
              </a:buClr>
              <a:buSzPts val="1800"/>
              <a:buFont typeface="Barlow Light"/>
              <a:buNone/>
            </a:pPr>
            <a:r>
              <a:rPr lang="tr-TR">
                <a:solidFill>
                  <a:srgbClr val="0B5394"/>
                </a:solidFill>
                <a:latin typeface="Consolas"/>
                <a:ea typeface="Consolas"/>
                <a:cs typeface="Consolas"/>
                <a:sym typeface="Consolas"/>
              </a:rPr>
              <a:t> </a:t>
            </a:r>
            <a:r>
              <a:rPr lang="tr-TR">
                <a:solidFill>
                  <a:srgbClr val="434343"/>
                </a:solidFill>
                <a:latin typeface="Consolas"/>
                <a:ea typeface="Consolas"/>
                <a:cs typeface="Consolas"/>
                <a:sym typeface="Consolas"/>
              </a:rPr>
              <a:t>my_age = 33</a:t>
            </a:r>
            <a:endParaRPr>
              <a:solidFill>
                <a:srgbClr val="434343"/>
              </a:solidFill>
              <a:latin typeface="Consolas"/>
              <a:ea typeface="Consolas"/>
              <a:cs typeface="Consolas"/>
              <a:sym typeface="Consolas"/>
            </a:endParaRPr>
          </a:p>
          <a:p>
            <a:pPr indent="0" lvl="0" marL="0" marR="0" rtl="0" algn="l">
              <a:lnSpc>
                <a:spcPct val="110000"/>
              </a:lnSpc>
              <a:spcBef>
                <a:spcPts val="600"/>
              </a:spcBef>
              <a:spcAft>
                <a:spcPts val="0"/>
              </a:spcAft>
              <a:buClr>
                <a:schemeClr val="accent1"/>
              </a:buClr>
              <a:buSzPts val="1800"/>
              <a:buFont typeface="Barlow Light"/>
              <a:buNone/>
            </a:pPr>
            <a:r>
              <a:rPr lang="tr-TR">
                <a:solidFill>
                  <a:srgbClr val="434343"/>
                </a:solidFill>
                <a:latin typeface="Consolas"/>
                <a:ea typeface="Consolas"/>
                <a:cs typeface="Consolas"/>
                <a:sym typeface="Consolas"/>
              </a:rPr>
              <a:t> your_age = 30</a:t>
            </a:r>
            <a:endParaRPr>
              <a:solidFill>
                <a:srgbClr val="434343"/>
              </a:solidFill>
              <a:latin typeface="Consolas"/>
              <a:ea typeface="Consolas"/>
              <a:cs typeface="Consolas"/>
              <a:sym typeface="Consolas"/>
            </a:endParaRPr>
          </a:p>
          <a:p>
            <a:pPr indent="0" lvl="0" marL="0" marR="0" rtl="0" algn="l">
              <a:lnSpc>
                <a:spcPct val="110000"/>
              </a:lnSpc>
              <a:spcBef>
                <a:spcPts val="600"/>
              </a:spcBef>
              <a:spcAft>
                <a:spcPts val="0"/>
              </a:spcAft>
              <a:buClr>
                <a:schemeClr val="accent1"/>
              </a:buClr>
              <a:buSzPts val="1800"/>
              <a:buFont typeface="Barlow Light"/>
              <a:buNone/>
            </a:pPr>
            <a:r>
              <a:rPr lang="tr-TR">
                <a:solidFill>
                  <a:srgbClr val="434343"/>
                </a:solidFill>
                <a:latin typeface="Consolas"/>
                <a:ea typeface="Consolas"/>
                <a:cs typeface="Consolas"/>
                <a:sym typeface="Consolas"/>
              </a:rPr>
              <a:t> my_age = your_age</a:t>
            </a:r>
            <a:endParaRPr>
              <a:solidFill>
                <a:srgbClr val="434343"/>
              </a:solidFill>
              <a:latin typeface="Consolas"/>
              <a:ea typeface="Consolas"/>
              <a:cs typeface="Consolas"/>
              <a:sym typeface="Consolas"/>
            </a:endParaRPr>
          </a:p>
          <a:p>
            <a:pPr indent="0" lvl="0" marL="0" marR="0" rtl="0" algn="l">
              <a:lnSpc>
                <a:spcPct val="110000"/>
              </a:lnSpc>
              <a:spcBef>
                <a:spcPts val="600"/>
              </a:spcBef>
              <a:spcAft>
                <a:spcPts val="0"/>
              </a:spcAft>
              <a:buClr>
                <a:schemeClr val="accent1"/>
              </a:buClr>
              <a:buSzPts val="1800"/>
              <a:buFont typeface="Barlow Light"/>
              <a:buNone/>
            </a:pPr>
            <a:r>
              <a:rPr lang="tr-TR">
                <a:solidFill>
                  <a:srgbClr val="0B5394"/>
                </a:solidFill>
                <a:latin typeface="Consolas"/>
                <a:ea typeface="Consolas"/>
                <a:cs typeface="Consolas"/>
                <a:sym typeface="Consolas"/>
              </a:rPr>
              <a:t> </a:t>
            </a:r>
            <a:r>
              <a:rPr lang="tr-TR">
                <a:solidFill>
                  <a:srgbClr val="0000FF"/>
                </a:solidFill>
                <a:latin typeface="Consolas"/>
                <a:ea typeface="Consolas"/>
                <a:cs typeface="Consolas"/>
                <a:sym typeface="Consolas"/>
              </a:rPr>
              <a:t>print</a:t>
            </a:r>
            <a:r>
              <a:rPr lang="tr-TR">
                <a:solidFill>
                  <a:srgbClr val="0B5394"/>
                </a:solidFill>
                <a:latin typeface="Consolas"/>
                <a:ea typeface="Consolas"/>
                <a:cs typeface="Consolas"/>
                <a:sym typeface="Consolas"/>
              </a:rPr>
              <a:t>(my_age)</a:t>
            </a:r>
            <a:endParaRPr>
              <a:solidFill>
                <a:srgbClr val="0B5394"/>
              </a:solidFill>
              <a:latin typeface="Consolas"/>
              <a:ea typeface="Consolas"/>
              <a:cs typeface="Consolas"/>
              <a:sym typeface="Consolas"/>
            </a:endParaRPr>
          </a:p>
          <a:p>
            <a:pPr indent="0" lvl="0" marL="0" marR="0" rtl="0" algn="l">
              <a:lnSpc>
                <a:spcPct val="110000"/>
              </a:lnSpc>
              <a:spcBef>
                <a:spcPts val="600"/>
              </a:spcBef>
              <a:spcAft>
                <a:spcPts val="0"/>
              </a:spcAft>
              <a:buClr>
                <a:schemeClr val="accent1"/>
              </a:buClr>
              <a:buSzPts val="1800"/>
              <a:buFont typeface="Barlow Light"/>
              <a:buNone/>
            </a:pPr>
            <a:r>
              <a:t/>
            </a:r>
            <a:endParaRPr>
              <a:solidFill>
                <a:srgbClr val="0B5394"/>
              </a:solidFill>
              <a:latin typeface="Consolas"/>
              <a:ea typeface="Consolas"/>
              <a:cs typeface="Consolas"/>
              <a:sym typeface="Consolas"/>
            </a:endParaRPr>
          </a:p>
        </p:txBody>
      </p:sp>
      <p:sp>
        <p:nvSpPr>
          <p:cNvPr id="563" name="Google Shape;563;p42">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2"/>
          <p:cNvSpPr txBox="1"/>
          <p:nvPr>
            <p:ph idx="4294967295" type="subTitle"/>
          </p:nvPr>
        </p:nvSpPr>
        <p:spPr>
          <a:xfrm>
            <a:off x="283775" y="3888000"/>
            <a:ext cx="8580300" cy="626400"/>
          </a:xfrm>
          <a:prstGeom prst="rect">
            <a:avLst/>
          </a:prstGeom>
          <a:solidFill>
            <a:srgbClr val="999999"/>
          </a:solidFill>
          <a:ln>
            <a:noFill/>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l">
              <a:lnSpc>
                <a:spcPct val="110000"/>
              </a:lnSpc>
              <a:spcBef>
                <a:spcPts val="600"/>
              </a:spcBef>
              <a:spcAft>
                <a:spcPts val="0"/>
              </a:spcAft>
              <a:buClr>
                <a:schemeClr val="accent1"/>
              </a:buClr>
              <a:buSzPts val="1800"/>
              <a:buFont typeface="Barlow Light"/>
              <a:buNone/>
            </a:pPr>
            <a:r>
              <a:t/>
            </a:r>
            <a:endParaRPr sz="2400">
              <a:solidFill>
                <a:srgbClr val="FFFFFF"/>
              </a:solidFill>
              <a:latin typeface="Consolas"/>
              <a:ea typeface="Consolas"/>
              <a:cs typeface="Consolas"/>
              <a:sym typeface="Consolas"/>
            </a:endParaRPr>
          </a:p>
          <a:p>
            <a:pPr indent="0" lvl="0" marL="0" marR="0" rtl="0" algn="l">
              <a:lnSpc>
                <a:spcPct val="110000"/>
              </a:lnSpc>
              <a:spcBef>
                <a:spcPts val="600"/>
              </a:spcBef>
              <a:spcAft>
                <a:spcPts val="0"/>
              </a:spcAft>
              <a:buClr>
                <a:schemeClr val="accent1"/>
              </a:buClr>
              <a:buSzPts val="1800"/>
              <a:buFont typeface="Barlow Light"/>
              <a:buNone/>
            </a:pPr>
            <a:r>
              <a:rPr lang="tr-TR" sz="2400">
                <a:solidFill>
                  <a:srgbClr val="FFFFFF"/>
                </a:solidFill>
                <a:latin typeface="Consolas"/>
                <a:ea typeface="Consolas"/>
                <a:cs typeface="Consolas"/>
                <a:sym typeface="Consolas"/>
              </a:rPr>
              <a:t> 30</a:t>
            </a:r>
            <a:endParaRPr sz="2400">
              <a:solidFill>
                <a:srgbClr val="FFFFFF"/>
              </a:solidFill>
              <a:latin typeface="Consolas"/>
              <a:ea typeface="Consolas"/>
              <a:cs typeface="Consolas"/>
              <a:sym typeface="Consolas"/>
            </a:endParaRPr>
          </a:p>
          <a:p>
            <a:pPr indent="0" lvl="0" marL="0" marR="0" rtl="0" algn="l">
              <a:lnSpc>
                <a:spcPct val="110000"/>
              </a:lnSpc>
              <a:spcBef>
                <a:spcPts val="600"/>
              </a:spcBef>
              <a:spcAft>
                <a:spcPts val="0"/>
              </a:spcAft>
              <a:buClr>
                <a:schemeClr val="accent1"/>
              </a:buClr>
              <a:buSzPts val="1800"/>
              <a:buFont typeface="Barlow Light"/>
              <a:buNone/>
            </a:pPr>
            <a:r>
              <a:t/>
            </a:r>
            <a:endParaRPr sz="2400">
              <a:solidFill>
                <a:srgbClr val="FFFFFF"/>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3"/>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70" name="Google Shape;570;p43"/>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Variables</a:t>
            </a:r>
            <a:endParaRPr b="0" i="0" sz="3600" u="none" cap="none" strike="noStrike">
              <a:solidFill>
                <a:srgbClr val="419DD2"/>
              </a:solidFill>
              <a:latin typeface="Raleway SemiBold"/>
              <a:ea typeface="Raleway SemiBold"/>
              <a:cs typeface="Raleway SemiBold"/>
              <a:sym typeface="Raleway SemiBold"/>
            </a:endParaRPr>
          </a:p>
        </p:txBody>
      </p:sp>
      <p:sp>
        <p:nvSpPr>
          <p:cNvPr id="571" name="Google Shape;571;p43"/>
          <p:cNvSpPr txBox="1"/>
          <p:nvPr>
            <p:ph idx="4294967295" type="subTitle"/>
          </p:nvPr>
        </p:nvSpPr>
        <p:spPr>
          <a:xfrm>
            <a:off x="431800" y="742025"/>
            <a:ext cx="8432400" cy="670800"/>
          </a:xfrm>
          <a:prstGeom prst="rect">
            <a:avLst/>
          </a:prstGeom>
          <a:solidFill>
            <a:srgbClr val="C9DAF8"/>
          </a:solidFill>
          <a:ln>
            <a:noFill/>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10000"/>
              </a:lnSpc>
              <a:spcBef>
                <a:spcPts val="600"/>
              </a:spcBef>
              <a:spcAft>
                <a:spcPts val="0"/>
              </a:spcAft>
              <a:buClr>
                <a:schemeClr val="accent1"/>
              </a:buClr>
              <a:buSzPts val="1800"/>
              <a:buFont typeface="Barlow Light"/>
              <a:buNone/>
            </a:pPr>
            <a:r>
              <a:rPr b="0" i="0" lang="tr-TR" sz="3000" u="none" cap="none" strike="noStrike">
                <a:solidFill>
                  <a:srgbClr val="434343"/>
                </a:solidFill>
                <a:latin typeface="Montserrat"/>
                <a:ea typeface="Montserrat"/>
                <a:cs typeface="Montserrat"/>
                <a:sym typeface="Montserrat"/>
              </a:rPr>
              <a:t>💡</a:t>
            </a:r>
            <a:r>
              <a:rPr lang="tr-TR" sz="2600">
                <a:solidFill>
                  <a:srgbClr val="0B5394"/>
                </a:solidFill>
                <a:latin typeface="Montserrat"/>
                <a:ea typeface="Montserrat"/>
                <a:cs typeface="Montserrat"/>
                <a:sym typeface="Montserrat"/>
              </a:rPr>
              <a:t>Assigning a value to a variable.</a:t>
            </a:r>
            <a:endParaRPr b="1" sz="2600">
              <a:solidFill>
                <a:srgbClr val="0B5394"/>
              </a:solidFill>
              <a:highlight>
                <a:srgbClr val="EFEFEF"/>
              </a:highlight>
              <a:latin typeface="Consolas"/>
              <a:ea typeface="Consolas"/>
              <a:cs typeface="Consolas"/>
              <a:sym typeface="Consolas"/>
            </a:endParaRPr>
          </a:p>
        </p:txBody>
      </p:sp>
      <p:sp>
        <p:nvSpPr>
          <p:cNvPr id="572" name="Google Shape;572;p43"/>
          <p:cNvSpPr txBox="1"/>
          <p:nvPr/>
        </p:nvSpPr>
        <p:spPr>
          <a:xfrm>
            <a:off x="100625" y="1633550"/>
            <a:ext cx="8432400" cy="17769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tr-TR" sz="2000">
                <a:solidFill>
                  <a:srgbClr val="434343"/>
                </a:solidFill>
                <a:latin typeface="Consolas"/>
                <a:ea typeface="Consolas"/>
                <a:cs typeface="Consolas"/>
                <a:sym typeface="Consolas"/>
              </a:rPr>
              <a:t>x = y = z = </a:t>
            </a:r>
            <a:r>
              <a:rPr lang="tr-TR" sz="2000">
                <a:solidFill>
                  <a:srgbClr val="FF0000"/>
                </a:solidFill>
                <a:latin typeface="Consolas"/>
                <a:ea typeface="Consolas"/>
                <a:cs typeface="Consolas"/>
                <a:sym typeface="Consolas"/>
              </a:rPr>
              <a:t>"same"</a:t>
            </a:r>
            <a:endParaRPr sz="2000">
              <a:solidFill>
                <a:srgbClr val="FF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(x)</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(y)</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(z)</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34343"/>
              </a:solidFill>
              <a:latin typeface="Consolas"/>
              <a:ea typeface="Consolas"/>
              <a:cs typeface="Consolas"/>
              <a:sym typeface="Consolas"/>
            </a:endParaRPr>
          </a:p>
        </p:txBody>
      </p:sp>
      <p:sp>
        <p:nvSpPr>
          <p:cNvPr id="573" name="Google Shape;573;p43">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4"/>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79" name="Google Shape;579;p44"/>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Variables</a:t>
            </a:r>
            <a:endParaRPr b="0" i="0" sz="3600" u="none" cap="none" strike="noStrike">
              <a:solidFill>
                <a:srgbClr val="419DD2"/>
              </a:solidFill>
              <a:latin typeface="Raleway SemiBold"/>
              <a:ea typeface="Raleway SemiBold"/>
              <a:cs typeface="Raleway SemiBold"/>
              <a:sym typeface="Raleway SemiBold"/>
            </a:endParaRPr>
          </a:p>
        </p:txBody>
      </p:sp>
      <p:sp>
        <p:nvSpPr>
          <p:cNvPr id="580" name="Google Shape;580;p44"/>
          <p:cNvSpPr txBox="1"/>
          <p:nvPr>
            <p:ph idx="4294967295" type="subTitle"/>
          </p:nvPr>
        </p:nvSpPr>
        <p:spPr>
          <a:xfrm>
            <a:off x="1855650" y="800200"/>
            <a:ext cx="4722600" cy="670800"/>
          </a:xfrm>
          <a:prstGeom prst="rect">
            <a:avLst/>
          </a:prstGeom>
          <a:solidFill>
            <a:srgbClr val="C9DAF8"/>
          </a:solidFill>
          <a:ln>
            <a:noFill/>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10000"/>
              </a:lnSpc>
              <a:spcBef>
                <a:spcPts val="600"/>
              </a:spcBef>
              <a:spcAft>
                <a:spcPts val="0"/>
              </a:spcAft>
              <a:buClr>
                <a:schemeClr val="accent1"/>
              </a:buClr>
              <a:buSzPts val="1800"/>
              <a:buFont typeface="Barlow Light"/>
              <a:buNone/>
            </a:pPr>
            <a:r>
              <a:rPr b="0" i="0" lang="tr-TR" sz="3000" u="none" cap="none" strike="noStrike">
                <a:solidFill>
                  <a:srgbClr val="434343"/>
                </a:solidFill>
                <a:latin typeface="Montserrat"/>
                <a:ea typeface="Montserrat"/>
                <a:cs typeface="Montserrat"/>
                <a:sym typeface="Montserrat"/>
              </a:rPr>
              <a:t>💡</a:t>
            </a:r>
            <a:r>
              <a:rPr lang="tr-TR" sz="2600">
                <a:solidFill>
                  <a:srgbClr val="0B5394"/>
                </a:solidFill>
                <a:latin typeface="Montserrat"/>
                <a:ea typeface="Montserrat"/>
                <a:cs typeface="Montserrat"/>
                <a:sym typeface="Montserrat"/>
              </a:rPr>
              <a:t>The output</a:t>
            </a:r>
            <a:endParaRPr b="1" sz="2600">
              <a:solidFill>
                <a:srgbClr val="0B5394"/>
              </a:solidFill>
              <a:highlight>
                <a:srgbClr val="EFEFEF"/>
              </a:highlight>
              <a:latin typeface="Consolas"/>
              <a:ea typeface="Consolas"/>
              <a:cs typeface="Consolas"/>
              <a:sym typeface="Consolas"/>
            </a:endParaRPr>
          </a:p>
        </p:txBody>
      </p:sp>
      <p:sp>
        <p:nvSpPr>
          <p:cNvPr id="581" name="Google Shape;581;p44"/>
          <p:cNvSpPr txBox="1"/>
          <p:nvPr/>
        </p:nvSpPr>
        <p:spPr>
          <a:xfrm>
            <a:off x="100625" y="1633550"/>
            <a:ext cx="8432400" cy="1158900"/>
          </a:xfrm>
          <a:prstGeom prst="rect">
            <a:avLst/>
          </a:prstGeom>
          <a:solidFill>
            <a:srgbClr val="99999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tr-TR" sz="2000">
                <a:solidFill>
                  <a:srgbClr val="FFFFFF"/>
                </a:solidFill>
                <a:latin typeface="Consolas"/>
                <a:ea typeface="Consolas"/>
                <a:cs typeface="Consolas"/>
                <a:sym typeface="Consolas"/>
              </a:rPr>
              <a:t>same</a:t>
            </a:r>
            <a:endParaRPr sz="20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FFFFFF"/>
                </a:solidFill>
                <a:latin typeface="Consolas"/>
                <a:ea typeface="Consolas"/>
                <a:cs typeface="Consolas"/>
                <a:sym typeface="Consolas"/>
              </a:rPr>
              <a:t>same</a:t>
            </a:r>
            <a:endParaRPr sz="20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FFFFFF"/>
                </a:solidFill>
                <a:latin typeface="Consolas"/>
                <a:ea typeface="Consolas"/>
                <a:cs typeface="Consolas"/>
                <a:sym typeface="Consolas"/>
              </a:rPr>
              <a:t>same</a:t>
            </a:r>
            <a:endParaRPr sz="2000">
              <a:solidFill>
                <a:srgbClr val="FFFFFF"/>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585" name="Shape 585"/>
        <p:cNvGrpSpPr/>
        <p:nvPr/>
      </p:nvGrpSpPr>
      <p:grpSpPr>
        <a:xfrm>
          <a:off x="0" y="0"/>
          <a:ext cx="0" cy="0"/>
          <a:chOff x="0" y="0"/>
          <a:chExt cx="0" cy="0"/>
        </a:xfrm>
      </p:grpSpPr>
      <p:sp>
        <p:nvSpPr>
          <p:cNvPr id="586" name="Google Shape;586;p45"/>
          <p:cNvSpPr txBox="1"/>
          <p:nvPr/>
        </p:nvSpPr>
        <p:spPr>
          <a:xfrm>
            <a:off x="365375" y="4167275"/>
            <a:ext cx="8656800" cy="424800"/>
          </a:xfrm>
          <a:prstGeom prst="rect">
            <a:avLst/>
          </a:prstGeom>
          <a:solidFill>
            <a:srgbClr val="666666"/>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tr-TR" sz="1150">
                <a:solidFill>
                  <a:srgbClr val="FFFFFF"/>
                </a:solidFill>
              </a:rPr>
              <a:t>31 28 31 30 31 30 31 31 30 31 30 31</a:t>
            </a:r>
            <a:endParaRPr sz="2000">
              <a:solidFill>
                <a:srgbClr val="FFFFFF"/>
              </a:solidFill>
              <a:latin typeface="Consolas"/>
              <a:ea typeface="Consolas"/>
              <a:cs typeface="Consolas"/>
              <a:sym typeface="Consolas"/>
            </a:endParaRPr>
          </a:p>
        </p:txBody>
      </p:sp>
      <p:pic>
        <p:nvPicPr>
          <p:cNvPr id="587" name="Google Shape;587;p45"/>
          <p:cNvPicPr preferRelativeResize="0"/>
          <p:nvPr/>
        </p:nvPicPr>
        <p:blipFill rotWithShape="1">
          <a:blip r:embed="rId3">
            <a:alphaModFix/>
          </a:blip>
          <a:srcRect b="0" l="19485" r="18080" t="0"/>
          <a:stretch/>
        </p:blipFill>
        <p:spPr>
          <a:xfrm>
            <a:off x="4816825" y="1003500"/>
            <a:ext cx="4437724" cy="3998099"/>
          </a:xfrm>
          <a:prstGeom prst="rect">
            <a:avLst/>
          </a:prstGeom>
          <a:noFill/>
          <a:ln>
            <a:noFill/>
          </a:ln>
        </p:spPr>
      </p:pic>
      <p:sp>
        <p:nvSpPr>
          <p:cNvPr id="588" name="Google Shape;588;p45"/>
          <p:cNvSpPr txBox="1"/>
          <p:nvPr/>
        </p:nvSpPr>
        <p:spPr>
          <a:xfrm>
            <a:off x="365375" y="73975"/>
            <a:ext cx="5298000" cy="31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200">
                <a:solidFill>
                  <a:srgbClr val="FFFFFF"/>
                </a:solidFill>
                <a:latin typeface="Raleway"/>
                <a:ea typeface="Raleway"/>
                <a:cs typeface="Raleway"/>
                <a:sym typeface="Raleway"/>
              </a:rPr>
              <a:t>Write a Python code:</a:t>
            </a:r>
            <a:br>
              <a:rPr b="1" lang="tr-TR" sz="2200">
                <a:solidFill>
                  <a:srgbClr val="FFFFFF"/>
                </a:solidFill>
                <a:latin typeface="Raleway"/>
                <a:ea typeface="Raleway"/>
                <a:cs typeface="Raleway"/>
                <a:sym typeface="Raleway"/>
              </a:rPr>
            </a:br>
            <a:br>
              <a:rPr lang="tr-TR" sz="2200">
                <a:solidFill>
                  <a:srgbClr val="FFFFFF"/>
                </a:solidFill>
                <a:latin typeface="Raleway"/>
                <a:ea typeface="Raleway"/>
                <a:cs typeface="Raleway"/>
                <a:sym typeface="Raleway"/>
              </a:rPr>
            </a:br>
            <a:r>
              <a:rPr lang="tr-TR" sz="2200">
                <a:solidFill>
                  <a:srgbClr val="FFFFFF"/>
                </a:solidFill>
                <a:latin typeface="Raleway"/>
                <a:ea typeface="Raleway"/>
                <a:cs typeface="Raleway"/>
                <a:sym typeface="Raleway"/>
              </a:rPr>
              <a:t>Which months have </a:t>
            </a:r>
            <a:r>
              <a:rPr b="1" lang="tr-TR" sz="2200">
                <a:solidFill>
                  <a:srgbClr val="FFFFFF"/>
                </a:solidFill>
                <a:latin typeface="Raleway"/>
                <a:ea typeface="Raleway"/>
                <a:cs typeface="Raleway"/>
                <a:sym typeface="Raleway"/>
              </a:rPr>
              <a:t>31</a:t>
            </a:r>
            <a:r>
              <a:rPr lang="tr-TR" sz="2200">
                <a:solidFill>
                  <a:srgbClr val="FFFFFF"/>
                </a:solidFill>
                <a:latin typeface="Raleway"/>
                <a:ea typeface="Raleway"/>
                <a:cs typeface="Raleway"/>
                <a:sym typeface="Raleway"/>
              </a:rPr>
              <a:t> days and which have </a:t>
            </a:r>
            <a:r>
              <a:rPr b="1" lang="tr-TR" sz="2200">
                <a:solidFill>
                  <a:srgbClr val="FFFFFF"/>
                </a:solidFill>
                <a:latin typeface="Raleway"/>
                <a:ea typeface="Raleway"/>
                <a:cs typeface="Raleway"/>
                <a:sym typeface="Raleway"/>
              </a:rPr>
              <a:t>30 </a:t>
            </a:r>
            <a:r>
              <a:rPr lang="tr-TR" sz="2200">
                <a:solidFill>
                  <a:srgbClr val="FFFFFF"/>
                </a:solidFill>
                <a:latin typeface="Raleway"/>
                <a:ea typeface="Raleway"/>
                <a:cs typeface="Raleway"/>
                <a:sym typeface="Raleway"/>
              </a:rPr>
              <a:t>or</a:t>
            </a:r>
            <a:r>
              <a:rPr b="1" lang="tr-TR" sz="2200">
                <a:solidFill>
                  <a:srgbClr val="FFFFFF"/>
                </a:solidFill>
                <a:latin typeface="Raleway"/>
                <a:ea typeface="Raleway"/>
                <a:cs typeface="Raleway"/>
                <a:sym typeface="Raleway"/>
              </a:rPr>
              <a:t> 28</a:t>
            </a:r>
            <a:r>
              <a:rPr lang="tr-TR" sz="2200">
                <a:solidFill>
                  <a:srgbClr val="FFFFFF"/>
                </a:solidFill>
                <a:latin typeface="Raleway"/>
                <a:ea typeface="Raleway"/>
                <a:cs typeface="Raleway"/>
                <a:sym typeface="Raleway"/>
              </a:rPr>
              <a:t>? Let’s assign the number of days (30 or 31 or 28) to the months (the variables will be the name of the months) in totally </a:t>
            </a:r>
            <a:r>
              <a:rPr b="1" i="1" lang="tr-TR" sz="2200">
                <a:solidFill>
                  <a:srgbClr val="FFFFFF"/>
                </a:solidFill>
                <a:latin typeface="Raleway"/>
                <a:ea typeface="Raleway"/>
                <a:cs typeface="Raleway"/>
                <a:sym typeface="Raleway"/>
              </a:rPr>
              <a:t>three </a:t>
            </a:r>
            <a:r>
              <a:rPr lang="tr-TR" sz="2200">
                <a:solidFill>
                  <a:srgbClr val="FFFFFF"/>
                </a:solidFill>
                <a:latin typeface="Raleway"/>
                <a:ea typeface="Raleway"/>
                <a:cs typeface="Raleway"/>
                <a:sym typeface="Raleway"/>
              </a:rPr>
              <a:t>code </a:t>
            </a:r>
            <a:r>
              <a:rPr b="1" i="1" lang="tr-TR" sz="2200">
                <a:solidFill>
                  <a:srgbClr val="FFFFFF"/>
                </a:solidFill>
                <a:latin typeface="Raleway"/>
                <a:ea typeface="Raleway"/>
                <a:cs typeface="Raleway"/>
                <a:sym typeface="Raleway"/>
              </a:rPr>
              <a:t>lines </a:t>
            </a:r>
            <a:r>
              <a:rPr lang="tr-TR" sz="2200">
                <a:solidFill>
                  <a:srgbClr val="FFFFFF"/>
                </a:solidFill>
                <a:latin typeface="Raleway"/>
                <a:ea typeface="Raleway"/>
                <a:cs typeface="Raleway"/>
                <a:sym typeface="Raleway"/>
              </a:rPr>
              <a:t>then print their number of days in order of the months as follows.</a:t>
            </a:r>
            <a:br>
              <a:rPr lang="tr-TR" sz="2200">
                <a:solidFill>
                  <a:srgbClr val="FFFFFF"/>
                </a:solidFill>
                <a:latin typeface="Raleway SemiBold"/>
                <a:ea typeface="Raleway SemiBold"/>
                <a:cs typeface="Raleway SemiBold"/>
                <a:sym typeface="Raleway SemiBold"/>
              </a:rPr>
            </a:br>
            <a:endParaRPr sz="2200">
              <a:solidFill>
                <a:srgbClr val="FFFFFF"/>
              </a:solidFill>
              <a:latin typeface="Raleway SemiBold"/>
              <a:ea typeface="Raleway SemiBold"/>
              <a:cs typeface="Raleway SemiBold"/>
              <a:sym typeface="Raleway SemiBold"/>
            </a:endParaRPr>
          </a:p>
        </p:txBody>
      </p:sp>
      <p:sp>
        <p:nvSpPr>
          <p:cNvPr id="589" name="Google Shape;589;p45">
            <a:hlinkClick r:id="rId4"/>
          </p:cNvPr>
          <p:cNvSpPr/>
          <p:nvPr/>
        </p:nvSpPr>
        <p:spPr>
          <a:xfrm>
            <a:off x="-63500" y="-635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5"/>
          <p:cNvSpPr txBox="1"/>
          <p:nvPr/>
        </p:nvSpPr>
        <p:spPr>
          <a:xfrm>
            <a:off x="365375" y="3268375"/>
            <a:ext cx="8656800" cy="7143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tr-TR">
                <a:solidFill>
                  <a:srgbClr val="0000FF"/>
                </a:solidFill>
                <a:latin typeface="Consolas"/>
                <a:ea typeface="Consolas"/>
                <a:cs typeface="Consolas"/>
                <a:sym typeface="Consolas"/>
              </a:rPr>
              <a:t>print</a:t>
            </a:r>
            <a:r>
              <a:rPr lang="tr-TR">
                <a:latin typeface="Consolas"/>
                <a:ea typeface="Consolas"/>
                <a:cs typeface="Consolas"/>
                <a:sym typeface="Consolas"/>
              </a:rPr>
              <a:t>(january, february, march, april, may, june, july, august, september, october, november, december)</a:t>
            </a:r>
            <a:endParaRPr sz="2000">
              <a:solidFill>
                <a:srgbClr val="434343"/>
              </a:solidFill>
              <a:latin typeface="Consolas"/>
              <a:ea typeface="Consolas"/>
              <a:cs typeface="Consolas"/>
              <a:sym typeface="Consolas"/>
            </a:endParaRPr>
          </a:p>
        </p:txBody>
      </p:sp>
      <p:sp>
        <p:nvSpPr>
          <p:cNvPr id="591" name="Google Shape;591;p45"/>
          <p:cNvSpPr txBox="1"/>
          <p:nvPr/>
        </p:nvSpPr>
        <p:spPr>
          <a:xfrm>
            <a:off x="6661250" y="309175"/>
            <a:ext cx="1967400" cy="8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tr-TR">
                <a:solidFill>
                  <a:srgbClr val="FFFF00"/>
                </a:solidFill>
              </a:rPr>
              <a:t>Hint : Use </a:t>
            </a:r>
            <a:r>
              <a:rPr lang="tr-TR">
                <a:solidFill>
                  <a:srgbClr val="FFFFFF"/>
                </a:solidFill>
                <a:latin typeface="Consolas"/>
                <a:ea typeface="Consolas"/>
                <a:cs typeface="Consolas"/>
                <a:sym typeface="Consolas"/>
              </a:rPr>
              <a:t>int</a:t>
            </a:r>
            <a:r>
              <a:rPr i="1" lang="tr-TR">
                <a:solidFill>
                  <a:srgbClr val="FFFF00"/>
                </a:solidFill>
              </a:rPr>
              <a:t> value of 30, 31, 28 only once.</a:t>
            </a:r>
            <a:endParaRPr i="1">
              <a:solidFill>
                <a:srgbClr val="FFFF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6"/>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97" name="Google Shape;597;p46"/>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Variables</a:t>
            </a:r>
            <a:endParaRPr b="0" i="0" sz="3600" u="none" cap="none" strike="noStrike">
              <a:solidFill>
                <a:srgbClr val="419DD2"/>
              </a:solidFill>
              <a:latin typeface="Raleway SemiBold"/>
              <a:ea typeface="Raleway SemiBold"/>
              <a:cs typeface="Raleway SemiBold"/>
              <a:sym typeface="Raleway SemiBold"/>
            </a:endParaRPr>
          </a:p>
        </p:txBody>
      </p:sp>
      <p:sp>
        <p:nvSpPr>
          <p:cNvPr id="598" name="Google Shape;598;p46"/>
          <p:cNvSpPr txBox="1"/>
          <p:nvPr>
            <p:ph idx="4294967295" type="subTitle"/>
          </p:nvPr>
        </p:nvSpPr>
        <p:spPr>
          <a:xfrm>
            <a:off x="0" y="700800"/>
            <a:ext cx="9105900" cy="770400"/>
          </a:xfrm>
          <a:prstGeom prst="rect">
            <a:avLst/>
          </a:prstGeom>
          <a:solidFill>
            <a:srgbClr val="E6B8AF"/>
          </a:solidFill>
          <a:ln>
            <a:noFill/>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10000"/>
              </a:lnSpc>
              <a:spcBef>
                <a:spcPts val="600"/>
              </a:spcBef>
              <a:spcAft>
                <a:spcPts val="0"/>
              </a:spcAft>
              <a:buClr>
                <a:schemeClr val="accent1"/>
              </a:buClr>
              <a:buSzPts val="1800"/>
              <a:buFont typeface="Barlow Light"/>
              <a:buNone/>
            </a:pPr>
            <a:r>
              <a:rPr b="0" i="0" lang="tr-TR" sz="3000" u="none" cap="none" strike="noStrike">
                <a:solidFill>
                  <a:srgbClr val="FF0000"/>
                </a:solidFill>
                <a:latin typeface="Montserrat"/>
                <a:ea typeface="Montserrat"/>
                <a:cs typeface="Montserrat"/>
                <a:sym typeface="Montserrat"/>
              </a:rPr>
              <a:t>⚠</a:t>
            </a:r>
            <a:r>
              <a:rPr b="0" i="0" lang="tr-TR" sz="2000" u="none" cap="none" strike="noStrike">
                <a:solidFill>
                  <a:srgbClr val="434343"/>
                </a:solidFill>
                <a:latin typeface="Montserrat"/>
                <a:ea typeface="Montserrat"/>
                <a:cs typeface="Montserrat"/>
                <a:sym typeface="Montserrat"/>
              </a:rPr>
              <a:t>  </a:t>
            </a:r>
            <a:r>
              <a:rPr lang="tr-TR" sz="2200">
                <a:solidFill>
                  <a:srgbClr val="0B5394"/>
                </a:solidFill>
                <a:latin typeface="Montserrat"/>
                <a:ea typeface="Montserrat"/>
                <a:cs typeface="Montserrat"/>
                <a:sym typeface="Montserrat"/>
              </a:rPr>
              <a:t>A probable answer :</a:t>
            </a:r>
            <a:endParaRPr b="0" i="0" sz="2200" u="none" cap="none" strike="noStrike">
              <a:solidFill>
                <a:srgbClr val="0B5394"/>
              </a:solidFill>
              <a:latin typeface="Montserrat"/>
              <a:ea typeface="Montserrat"/>
              <a:cs typeface="Montserrat"/>
              <a:sym typeface="Montserrat"/>
            </a:endParaRPr>
          </a:p>
        </p:txBody>
      </p:sp>
      <p:sp>
        <p:nvSpPr>
          <p:cNvPr id="599" name="Google Shape;599;p46"/>
          <p:cNvSpPr txBox="1"/>
          <p:nvPr/>
        </p:nvSpPr>
        <p:spPr>
          <a:xfrm>
            <a:off x="100625" y="2003475"/>
            <a:ext cx="9005400" cy="21093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tr-TR">
                <a:latin typeface="Consolas"/>
                <a:ea typeface="Consolas"/>
                <a:cs typeface="Consolas"/>
                <a:sym typeface="Consolas"/>
              </a:rPr>
              <a:t>january = march = may = july = august = october = december = 31  </a:t>
            </a:r>
            <a:br>
              <a:rPr lang="tr-TR">
                <a:latin typeface="Consolas"/>
                <a:ea typeface="Consolas"/>
                <a:cs typeface="Consolas"/>
                <a:sym typeface="Consolas"/>
              </a:rPr>
            </a:br>
            <a:r>
              <a:rPr lang="tr-TR">
                <a:solidFill>
                  <a:srgbClr val="38761D"/>
                </a:solidFill>
                <a:latin typeface="Consolas"/>
                <a:ea typeface="Consolas"/>
                <a:cs typeface="Consolas"/>
                <a:sym typeface="Consolas"/>
              </a:rPr>
              <a:t># multi assignments in a single line</a:t>
            </a:r>
            <a:br>
              <a:rPr lang="tr-TR">
                <a:solidFill>
                  <a:srgbClr val="38761D"/>
                </a:solidFill>
                <a:latin typeface="Consolas"/>
                <a:ea typeface="Consolas"/>
                <a:cs typeface="Consolas"/>
                <a:sym typeface="Consolas"/>
              </a:rPr>
            </a:br>
            <a:endParaRPr>
              <a:solidFill>
                <a:srgbClr val="38761D"/>
              </a:solidFill>
              <a:latin typeface="Consolas"/>
              <a:ea typeface="Consolas"/>
              <a:cs typeface="Consolas"/>
              <a:sym typeface="Consolas"/>
            </a:endParaRPr>
          </a:p>
          <a:p>
            <a:pPr indent="0" lvl="0" marL="0" rtl="0" algn="l">
              <a:spcBef>
                <a:spcPts val="0"/>
              </a:spcBef>
              <a:spcAft>
                <a:spcPts val="0"/>
              </a:spcAft>
              <a:buClr>
                <a:srgbClr val="000000"/>
              </a:buClr>
              <a:buSzPts val="1400"/>
              <a:buFont typeface="Arial"/>
              <a:buNone/>
            </a:pPr>
            <a:r>
              <a:rPr lang="tr-TR">
                <a:latin typeface="Consolas"/>
                <a:ea typeface="Consolas"/>
                <a:cs typeface="Consolas"/>
                <a:sym typeface="Consolas"/>
              </a:rPr>
              <a:t>april = june = september = november = 30</a:t>
            </a:r>
            <a:br>
              <a:rPr lang="tr-TR">
                <a:latin typeface="Consolas"/>
                <a:ea typeface="Consolas"/>
                <a:cs typeface="Consolas"/>
                <a:sym typeface="Consolas"/>
              </a:rPr>
            </a:br>
            <a:endParaRPr>
              <a:latin typeface="Consolas"/>
              <a:ea typeface="Consolas"/>
              <a:cs typeface="Consolas"/>
              <a:sym typeface="Consolas"/>
            </a:endParaRPr>
          </a:p>
          <a:p>
            <a:pPr indent="0" lvl="0" marL="0" rtl="0" algn="l">
              <a:spcBef>
                <a:spcPts val="0"/>
              </a:spcBef>
              <a:spcAft>
                <a:spcPts val="0"/>
              </a:spcAft>
              <a:buClr>
                <a:srgbClr val="000000"/>
              </a:buClr>
              <a:buSzPts val="1400"/>
              <a:buFont typeface="Arial"/>
              <a:buNone/>
            </a:pPr>
            <a:r>
              <a:rPr lang="tr-TR">
                <a:latin typeface="Consolas"/>
                <a:ea typeface="Consolas"/>
                <a:cs typeface="Consolas"/>
                <a:sym typeface="Consolas"/>
              </a:rPr>
              <a:t>february = 28</a:t>
            </a:r>
            <a:endParaRPr>
              <a:latin typeface="Consolas"/>
              <a:ea typeface="Consolas"/>
              <a:cs typeface="Consolas"/>
              <a:sym typeface="Consolas"/>
            </a:endParaRPr>
          </a:p>
          <a:p>
            <a:pPr indent="0" lvl="0" marL="0" rtl="0" algn="l">
              <a:spcBef>
                <a:spcPts val="0"/>
              </a:spcBef>
              <a:spcAft>
                <a:spcPts val="0"/>
              </a:spcAft>
              <a:buClr>
                <a:srgbClr val="000000"/>
              </a:buClr>
              <a:buSzPts val="1400"/>
              <a:buFont typeface="Arial"/>
              <a:buNone/>
            </a:pPr>
            <a:r>
              <a:t/>
            </a:r>
            <a:endParaRPr>
              <a:latin typeface="Consolas"/>
              <a:ea typeface="Consolas"/>
              <a:cs typeface="Consolas"/>
              <a:sym typeface="Consolas"/>
            </a:endParaRPr>
          </a:p>
          <a:p>
            <a:pPr indent="0" lvl="0" marL="0" rtl="0" algn="l">
              <a:spcBef>
                <a:spcPts val="0"/>
              </a:spcBef>
              <a:spcAft>
                <a:spcPts val="0"/>
              </a:spcAft>
              <a:buClr>
                <a:srgbClr val="000000"/>
              </a:buClr>
              <a:buSzPts val="1400"/>
              <a:buFont typeface="Arial"/>
              <a:buNone/>
            </a:pPr>
            <a:r>
              <a:rPr lang="tr-TR">
                <a:solidFill>
                  <a:srgbClr val="0000FF"/>
                </a:solidFill>
                <a:latin typeface="Consolas"/>
                <a:ea typeface="Consolas"/>
                <a:cs typeface="Consolas"/>
                <a:sym typeface="Consolas"/>
              </a:rPr>
              <a:t>print</a:t>
            </a:r>
            <a:r>
              <a:rPr lang="tr-TR">
                <a:latin typeface="Consolas"/>
                <a:ea typeface="Consolas"/>
                <a:cs typeface="Consolas"/>
                <a:sym typeface="Consolas"/>
              </a:rPr>
              <a:t>(january, february, march, april, may, june, july, august, september, october, november, december)</a:t>
            </a:r>
            <a:endParaRPr sz="2000">
              <a:solidFill>
                <a:srgbClr val="434343"/>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603" name="Shape 603"/>
        <p:cNvGrpSpPr/>
        <p:nvPr/>
      </p:nvGrpSpPr>
      <p:grpSpPr>
        <a:xfrm>
          <a:off x="0" y="0"/>
          <a:ext cx="0" cy="0"/>
          <a:chOff x="0" y="0"/>
          <a:chExt cx="0" cy="0"/>
        </a:xfrm>
      </p:grpSpPr>
      <p:pic>
        <p:nvPicPr>
          <p:cNvPr id="604" name="Google Shape;604;p47"/>
          <p:cNvPicPr preferRelativeResize="0"/>
          <p:nvPr/>
        </p:nvPicPr>
        <p:blipFill rotWithShape="1">
          <a:blip r:embed="rId3">
            <a:alphaModFix/>
          </a:blip>
          <a:srcRect b="0" l="19485" r="18080" t="0"/>
          <a:stretch/>
        </p:blipFill>
        <p:spPr>
          <a:xfrm>
            <a:off x="4359625" y="706300"/>
            <a:ext cx="4936776" cy="4447701"/>
          </a:xfrm>
          <a:prstGeom prst="rect">
            <a:avLst/>
          </a:prstGeom>
          <a:noFill/>
          <a:ln>
            <a:noFill/>
          </a:ln>
        </p:spPr>
      </p:pic>
      <p:sp>
        <p:nvSpPr>
          <p:cNvPr id="605" name="Google Shape;605;p47"/>
          <p:cNvSpPr txBox="1"/>
          <p:nvPr/>
        </p:nvSpPr>
        <p:spPr>
          <a:xfrm>
            <a:off x="652650" y="892825"/>
            <a:ext cx="4361100" cy="36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2200">
                <a:solidFill>
                  <a:srgbClr val="FFFFFF"/>
                </a:solidFill>
              </a:rPr>
              <a:t>If we don’t know the value of a variable, what can we assign to it? For example :</a:t>
            </a:r>
            <a:endParaRPr sz="2200">
              <a:solidFill>
                <a:srgbClr val="FFFFFF"/>
              </a:solidFill>
            </a:endParaRPr>
          </a:p>
          <a:p>
            <a:pPr indent="0" lvl="0" marL="0" rtl="0" algn="l">
              <a:spcBef>
                <a:spcPts val="0"/>
              </a:spcBef>
              <a:spcAft>
                <a:spcPts val="0"/>
              </a:spcAft>
              <a:buClr>
                <a:schemeClr val="dk1"/>
              </a:buClr>
              <a:buSzPts val="1400"/>
              <a:buFont typeface="Arial"/>
              <a:buNone/>
            </a:pPr>
            <a:r>
              <a:t/>
            </a:r>
            <a:endParaRPr sz="22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2200">
                <a:solidFill>
                  <a:srgbClr val="FFFF00"/>
                </a:solidFill>
                <a:latin typeface="Raleway"/>
                <a:ea typeface="Raleway"/>
                <a:cs typeface="Raleway"/>
                <a:sym typeface="Raleway"/>
              </a:rPr>
              <a:t>The ages of instructors :</a:t>
            </a:r>
            <a:endParaRPr sz="2200">
              <a:solidFill>
                <a:srgbClr val="FFFF00"/>
              </a:solidFill>
              <a:latin typeface="Raleway"/>
              <a:ea typeface="Raleway"/>
              <a:cs typeface="Raleway"/>
              <a:sym typeface="Raleway"/>
            </a:endParaRPr>
          </a:p>
          <a:p>
            <a:pPr indent="0" lvl="0" marL="0" rtl="0" algn="l">
              <a:spcBef>
                <a:spcPts val="0"/>
              </a:spcBef>
              <a:spcAft>
                <a:spcPts val="0"/>
              </a:spcAft>
              <a:buClr>
                <a:schemeClr val="dk1"/>
              </a:buClr>
              <a:buSzPts val="1400"/>
              <a:buFont typeface="Arial"/>
              <a:buNone/>
            </a:pPr>
            <a:r>
              <a:t/>
            </a:r>
            <a:endParaRPr sz="22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2200">
                <a:solidFill>
                  <a:srgbClr val="FFFFFF"/>
                </a:solidFill>
                <a:latin typeface="Consolas"/>
                <a:ea typeface="Consolas"/>
                <a:cs typeface="Consolas"/>
                <a:sym typeface="Consolas"/>
              </a:rPr>
              <a:t>thomas = 33</a:t>
            </a:r>
            <a:endParaRPr sz="22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2200">
                <a:solidFill>
                  <a:srgbClr val="FFFFFF"/>
                </a:solidFill>
                <a:latin typeface="Consolas"/>
                <a:ea typeface="Consolas"/>
                <a:cs typeface="Consolas"/>
                <a:sym typeface="Consolas"/>
              </a:rPr>
              <a:t>marry = 28</a:t>
            </a:r>
            <a:endParaRPr sz="22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2200">
                <a:solidFill>
                  <a:srgbClr val="FFFFFF"/>
                </a:solidFill>
                <a:latin typeface="Consolas"/>
                <a:ea typeface="Consolas"/>
                <a:cs typeface="Consolas"/>
                <a:sym typeface="Consolas"/>
              </a:rPr>
              <a:t>walter = </a:t>
            </a:r>
            <a:r>
              <a:rPr lang="tr-TR" sz="2200">
                <a:solidFill>
                  <a:srgbClr val="FFFF00"/>
                </a:solidFill>
                <a:latin typeface="Consolas"/>
                <a:ea typeface="Consolas"/>
                <a:cs typeface="Consolas"/>
                <a:sym typeface="Consolas"/>
              </a:rPr>
              <a:t>?</a:t>
            </a:r>
            <a:endParaRPr sz="2200">
              <a:solidFill>
                <a:srgbClr val="FFFF00"/>
              </a:solidFill>
              <a:latin typeface="Consolas"/>
              <a:ea typeface="Consolas"/>
              <a:cs typeface="Consolas"/>
              <a:sym typeface="Consolas"/>
            </a:endParaRPr>
          </a:p>
          <a:p>
            <a:pPr indent="0" lvl="0" marL="0" rtl="0" algn="l">
              <a:spcBef>
                <a:spcPts val="0"/>
              </a:spcBef>
              <a:spcAft>
                <a:spcPts val="0"/>
              </a:spcAft>
              <a:buNone/>
            </a:pPr>
            <a:r>
              <a:rPr lang="tr-TR" sz="2200">
                <a:solidFill>
                  <a:srgbClr val="FFFFFF"/>
                </a:solidFill>
                <a:latin typeface="Consolas"/>
                <a:ea typeface="Consolas"/>
                <a:cs typeface="Consolas"/>
                <a:sym typeface="Consolas"/>
              </a:rPr>
              <a:t>isabella = 46</a:t>
            </a:r>
            <a:br>
              <a:rPr lang="tr-TR" sz="2200">
                <a:solidFill>
                  <a:srgbClr val="FFFFFF"/>
                </a:solidFill>
                <a:latin typeface="Proxima Nova Semibold"/>
                <a:ea typeface="Proxima Nova Semibold"/>
                <a:cs typeface="Proxima Nova Semibold"/>
                <a:sym typeface="Proxima Nova Semibold"/>
              </a:rPr>
            </a:br>
            <a:endParaRPr sz="2200">
              <a:solidFill>
                <a:srgbClr val="FFFFFF"/>
              </a:solidFill>
              <a:latin typeface="Proxima Nova Semibold"/>
              <a:ea typeface="Proxima Nova Semibold"/>
              <a:cs typeface="Proxima Nova Semibold"/>
              <a:sym typeface="Proxima Nova Semibold"/>
            </a:endParaRPr>
          </a:p>
        </p:txBody>
      </p:sp>
      <p:sp>
        <p:nvSpPr>
          <p:cNvPr id="606" name="Google Shape;606;p47">
            <a:hlinkClick r:id="rId4"/>
          </p:cNvPr>
          <p:cNvSpPr/>
          <p:nvPr/>
        </p:nvSpPr>
        <p:spPr>
          <a:xfrm>
            <a:off x="-63500" y="-635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8"/>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12" name="Google Shape;612;p48"/>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Variables</a:t>
            </a:r>
            <a:endParaRPr b="0" i="0" sz="3600" u="none" cap="none" strike="noStrike">
              <a:solidFill>
                <a:srgbClr val="419DD2"/>
              </a:solidFill>
              <a:latin typeface="Raleway SemiBold"/>
              <a:ea typeface="Raleway SemiBold"/>
              <a:cs typeface="Raleway SemiBold"/>
              <a:sym typeface="Raleway SemiBold"/>
            </a:endParaRPr>
          </a:p>
        </p:txBody>
      </p:sp>
      <p:sp>
        <p:nvSpPr>
          <p:cNvPr id="613" name="Google Shape;613;p48"/>
          <p:cNvSpPr txBox="1"/>
          <p:nvPr/>
        </p:nvSpPr>
        <p:spPr>
          <a:xfrm>
            <a:off x="58375" y="2317750"/>
            <a:ext cx="8593500" cy="15213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tr-TR" sz="2200">
                <a:latin typeface="Consolas"/>
                <a:ea typeface="Consolas"/>
                <a:cs typeface="Consolas"/>
                <a:sym typeface="Consolas"/>
              </a:rPr>
              <a:t>thomas = 33</a:t>
            </a:r>
            <a:endParaRPr sz="2200">
              <a:latin typeface="Consolas"/>
              <a:ea typeface="Consolas"/>
              <a:cs typeface="Consolas"/>
              <a:sym typeface="Consolas"/>
            </a:endParaRPr>
          </a:p>
          <a:p>
            <a:pPr indent="0" lvl="0" marL="0" rtl="0" algn="l">
              <a:spcBef>
                <a:spcPts val="0"/>
              </a:spcBef>
              <a:spcAft>
                <a:spcPts val="0"/>
              </a:spcAft>
              <a:buClr>
                <a:srgbClr val="000000"/>
              </a:buClr>
              <a:buSzPts val="1400"/>
              <a:buFont typeface="Arial"/>
              <a:buNone/>
            </a:pPr>
            <a:r>
              <a:rPr lang="tr-TR" sz="2200">
                <a:latin typeface="Consolas"/>
                <a:ea typeface="Consolas"/>
                <a:cs typeface="Consolas"/>
                <a:sym typeface="Consolas"/>
              </a:rPr>
              <a:t>marry = 28</a:t>
            </a:r>
            <a:endParaRPr sz="2200">
              <a:latin typeface="Consolas"/>
              <a:ea typeface="Consolas"/>
              <a:cs typeface="Consolas"/>
              <a:sym typeface="Consolas"/>
            </a:endParaRPr>
          </a:p>
          <a:p>
            <a:pPr indent="0" lvl="0" marL="0" rtl="0" algn="l">
              <a:spcBef>
                <a:spcPts val="0"/>
              </a:spcBef>
              <a:spcAft>
                <a:spcPts val="0"/>
              </a:spcAft>
              <a:buClr>
                <a:srgbClr val="000000"/>
              </a:buClr>
              <a:buSzPts val="1400"/>
              <a:buFont typeface="Arial"/>
              <a:buNone/>
            </a:pPr>
            <a:r>
              <a:rPr lang="tr-TR" sz="2200">
                <a:latin typeface="Consolas"/>
                <a:ea typeface="Consolas"/>
                <a:cs typeface="Consolas"/>
                <a:sym typeface="Consolas"/>
              </a:rPr>
              <a:t>walter = </a:t>
            </a:r>
            <a:r>
              <a:rPr lang="tr-TR" sz="2200">
                <a:solidFill>
                  <a:srgbClr val="666666"/>
                </a:solidFill>
                <a:latin typeface="Consolas"/>
                <a:ea typeface="Consolas"/>
                <a:cs typeface="Consolas"/>
                <a:sym typeface="Consolas"/>
              </a:rPr>
              <a:t>None</a:t>
            </a:r>
            <a:endParaRPr sz="2200">
              <a:solidFill>
                <a:srgbClr val="666666"/>
              </a:solidFill>
              <a:latin typeface="Consolas"/>
              <a:ea typeface="Consolas"/>
              <a:cs typeface="Consolas"/>
              <a:sym typeface="Consolas"/>
            </a:endParaRPr>
          </a:p>
          <a:p>
            <a:pPr indent="0" lvl="0" marL="0" rtl="0" algn="l">
              <a:spcBef>
                <a:spcPts val="0"/>
              </a:spcBef>
              <a:spcAft>
                <a:spcPts val="0"/>
              </a:spcAft>
              <a:buClr>
                <a:srgbClr val="000000"/>
              </a:buClr>
              <a:buSzPts val="1400"/>
              <a:buFont typeface="Arial"/>
              <a:buNone/>
            </a:pPr>
            <a:r>
              <a:rPr lang="tr-TR" sz="2200">
                <a:latin typeface="Consolas"/>
                <a:ea typeface="Consolas"/>
                <a:cs typeface="Consolas"/>
                <a:sym typeface="Consolas"/>
              </a:rPr>
              <a:t>isabella = 46</a:t>
            </a:r>
            <a:endParaRPr sz="2200">
              <a:solidFill>
                <a:srgbClr val="434343"/>
              </a:solidFill>
              <a:latin typeface="Consolas"/>
              <a:ea typeface="Consolas"/>
              <a:cs typeface="Consolas"/>
              <a:sym typeface="Consolas"/>
            </a:endParaRPr>
          </a:p>
        </p:txBody>
      </p:sp>
      <p:sp>
        <p:nvSpPr>
          <p:cNvPr id="614" name="Google Shape;614;p48"/>
          <p:cNvSpPr txBox="1"/>
          <p:nvPr/>
        </p:nvSpPr>
        <p:spPr>
          <a:xfrm>
            <a:off x="2277700" y="3033800"/>
            <a:ext cx="470700" cy="418500"/>
          </a:xfrm>
          <a:prstGeom prst="rect">
            <a:avLst/>
          </a:prstGeom>
          <a:no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ctr">
              <a:lnSpc>
                <a:spcPct val="110000"/>
              </a:lnSpc>
              <a:spcBef>
                <a:spcPts val="600"/>
              </a:spcBef>
              <a:spcAft>
                <a:spcPts val="0"/>
              </a:spcAft>
              <a:buClr>
                <a:schemeClr val="accent1"/>
              </a:buClr>
              <a:buSzPts val="1800"/>
              <a:buFont typeface="Barlow Light"/>
              <a:buNone/>
            </a:pPr>
            <a:r>
              <a:rPr lang="tr-TR" sz="3300">
                <a:solidFill>
                  <a:srgbClr val="FF0000"/>
                </a:solidFill>
                <a:latin typeface="Montserrat"/>
                <a:ea typeface="Montserrat"/>
                <a:cs typeface="Montserrat"/>
                <a:sym typeface="Montserrat"/>
              </a:rPr>
              <a:t>⚠</a:t>
            </a:r>
            <a:endParaRPr>
              <a:latin typeface="Barlow Light"/>
              <a:ea typeface="Barlow Light"/>
              <a:cs typeface="Barlow Light"/>
              <a:sym typeface="Barlow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0" name="Google Shape;110;p22"/>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Variables : </a:t>
            </a:r>
            <a:r>
              <a:rPr lang="tr-TR" sz="3200">
                <a:solidFill>
                  <a:srgbClr val="741B47"/>
                </a:solidFill>
                <a:latin typeface="Raleway Medium"/>
                <a:ea typeface="Raleway Medium"/>
                <a:cs typeface="Raleway Medium"/>
                <a:sym typeface="Raleway Medium"/>
              </a:rPr>
              <a:t>refreshing</a:t>
            </a:r>
            <a:endParaRPr b="0" i="0" sz="3200" u="none" cap="none" strike="noStrike">
              <a:solidFill>
                <a:srgbClr val="419DD2"/>
              </a:solidFill>
              <a:latin typeface="Raleway SemiBold"/>
              <a:ea typeface="Raleway SemiBold"/>
              <a:cs typeface="Raleway SemiBold"/>
              <a:sym typeface="Raleway SemiBold"/>
            </a:endParaRPr>
          </a:p>
        </p:txBody>
      </p:sp>
      <p:pic>
        <p:nvPicPr>
          <p:cNvPr id="111" name="Google Shape;111;p22"/>
          <p:cNvPicPr preferRelativeResize="0"/>
          <p:nvPr/>
        </p:nvPicPr>
        <p:blipFill rotWithShape="1">
          <a:blip r:embed="rId3">
            <a:alphaModFix/>
          </a:blip>
          <a:srcRect b="5218" l="0" r="0" t="2903"/>
          <a:stretch/>
        </p:blipFill>
        <p:spPr>
          <a:xfrm>
            <a:off x="2043650" y="970250"/>
            <a:ext cx="5432050" cy="35526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9"/>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20" name="Google Shape;620;p49"/>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Variables</a:t>
            </a:r>
            <a:endParaRPr b="0" i="0" sz="3600" u="none" cap="none" strike="noStrike">
              <a:solidFill>
                <a:srgbClr val="419DD2"/>
              </a:solidFill>
              <a:latin typeface="Raleway SemiBold"/>
              <a:ea typeface="Raleway SemiBold"/>
              <a:cs typeface="Raleway SemiBold"/>
              <a:sym typeface="Raleway SemiBold"/>
            </a:endParaRPr>
          </a:p>
        </p:txBody>
      </p:sp>
      <p:sp>
        <p:nvSpPr>
          <p:cNvPr id="621" name="Google Shape;621;p49"/>
          <p:cNvSpPr txBox="1"/>
          <p:nvPr>
            <p:ph idx="4294967295" type="subTitle"/>
          </p:nvPr>
        </p:nvSpPr>
        <p:spPr>
          <a:xfrm>
            <a:off x="431800" y="742025"/>
            <a:ext cx="8432400" cy="670800"/>
          </a:xfrm>
          <a:prstGeom prst="rect">
            <a:avLst/>
          </a:prstGeom>
          <a:solidFill>
            <a:srgbClr val="C9DAF8"/>
          </a:solidFill>
          <a:ln>
            <a:noFill/>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10000"/>
              </a:lnSpc>
              <a:spcBef>
                <a:spcPts val="600"/>
              </a:spcBef>
              <a:spcAft>
                <a:spcPts val="0"/>
              </a:spcAft>
              <a:buClr>
                <a:schemeClr val="accent1"/>
              </a:buClr>
              <a:buSzPts val="1800"/>
              <a:buFont typeface="Barlow Light"/>
              <a:buNone/>
            </a:pPr>
            <a:r>
              <a:rPr b="0" i="0" lang="tr-TR" sz="3000" u="none" cap="none" strike="noStrike">
                <a:solidFill>
                  <a:srgbClr val="434343"/>
                </a:solidFill>
                <a:latin typeface="Montserrat"/>
                <a:ea typeface="Montserrat"/>
                <a:cs typeface="Montserrat"/>
                <a:sym typeface="Montserrat"/>
              </a:rPr>
              <a:t>💡</a:t>
            </a:r>
            <a:r>
              <a:rPr lang="tr-TR" sz="2600">
                <a:solidFill>
                  <a:srgbClr val="0B5394"/>
                </a:solidFill>
                <a:latin typeface="Montserrat"/>
                <a:ea typeface="Montserrat"/>
                <a:cs typeface="Montserrat"/>
                <a:sym typeface="Montserrat"/>
              </a:rPr>
              <a:t>Assigning a value to a variable.</a:t>
            </a:r>
            <a:endParaRPr b="1" sz="2600">
              <a:solidFill>
                <a:srgbClr val="0B5394"/>
              </a:solidFill>
              <a:highlight>
                <a:srgbClr val="EFEFEF"/>
              </a:highlight>
              <a:latin typeface="Consolas"/>
              <a:ea typeface="Consolas"/>
              <a:cs typeface="Consolas"/>
              <a:sym typeface="Consolas"/>
            </a:endParaRPr>
          </a:p>
        </p:txBody>
      </p:sp>
      <p:sp>
        <p:nvSpPr>
          <p:cNvPr id="622" name="Google Shape;622;p49"/>
          <p:cNvSpPr txBox="1"/>
          <p:nvPr/>
        </p:nvSpPr>
        <p:spPr>
          <a:xfrm>
            <a:off x="100625" y="1633550"/>
            <a:ext cx="8432400" cy="23730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tr-TR" sz="2000">
                <a:solidFill>
                  <a:srgbClr val="434343"/>
                </a:solidFill>
                <a:latin typeface="Consolas"/>
                <a:ea typeface="Consolas"/>
                <a:cs typeface="Consolas"/>
                <a:sym typeface="Consolas"/>
              </a:rPr>
              <a:t>website = </a:t>
            </a:r>
            <a:r>
              <a:rPr lang="tr-TR" sz="2000">
                <a:solidFill>
                  <a:srgbClr val="FF0000"/>
                </a:solidFill>
                <a:latin typeface="Consolas"/>
                <a:ea typeface="Consolas"/>
                <a:cs typeface="Consolas"/>
                <a:sym typeface="Consolas"/>
              </a:rPr>
              <a:t>"apple.com"</a:t>
            </a:r>
            <a:endParaRPr sz="2000">
              <a:solidFill>
                <a:srgbClr val="FF0000"/>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(website)</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38761D"/>
                </a:solidFill>
                <a:latin typeface="Consolas"/>
                <a:ea typeface="Consolas"/>
                <a:cs typeface="Consolas"/>
                <a:sym typeface="Consolas"/>
              </a:rPr>
              <a:t># assigning a new variable to website</a:t>
            </a:r>
            <a:endParaRPr sz="2000">
              <a:solidFill>
                <a:srgbClr val="38761D"/>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434343"/>
                </a:solidFill>
                <a:latin typeface="Consolas"/>
                <a:ea typeface="Consolas"/>
                <a:cs typeface="Consolas"/>
                <a:sym typeface="Consolas"/>
              </a:rPr>
              <a:t>website = </a:t>
            </a:r>
            <a:r>
              <a:rPr lang="tr-TR" sz="2000">
                <a:solidFill>
                  <a:srgbClr val="FF0000"/>
                </a:solidFill>
                <a:latin typeface="Consolas"/>
                <a:ea typeface="Consolas"/>
                <a:cs typeface="Consolas"/>
                <a:sym typeface="Consolas"/>
              </a:rPr>
              <a:t>"clarusway.com"</a:t>
            </a:r>
            <a:endParaRPr sz="2000">
              <a:solidFill>
                <a:srgbClr val="FF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(website)</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34343"/>
              </a:solidFill>
              <a:latin typeface="Consolas"/>
              <a:ea typeface="Consolas"/>
              <a:cs typeface="Consolas"/>
              <a:sym typeface="Consolas"/>
            </a:endParaRPr>
          </a:p>
        </p:txBody>
      </p:sp>
      <p:sp>
        <p:nvSpPr>
          <p:cNvPr id="623" name="Google Shape;623;p49">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50"/>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29" name="Google Shape;629;p50"/>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Variables</a:t>
            </a:r>
            <a:endParaRPr b="0" i="0" sz="3600" u="none" cap="none" strike="noStrike">
              <a:solidFill>
                <a:srgbClr val="419DD2"/>
              </a:solidFill>
              <a:latin typeface="Raleway SemiBold"/>
              <a:ea typeface="Raleway SemiBold"/>
              <a:cs typeface="Raleway SemiBold"/>
              <a:sym typeface="Raleway SemiBold"/>
            </a:endParaRPr>
          </a:p>
        </p:txBody>
      </p:sp>
      <p:sp>
        <p:nvSpPr>
          <p:cNvPr id="630" name="Google Shape;630;p50"/>
          <p:cNvSpPr txBox="1"/>
          <p:nvPr>
            <p:ph idx="4294967295" type="subTitle"/>
          </p:nvPr>
        </p:nvSpPr>
        <p:spPr>
          <a:xfrm>
            <a:off x="1855650" y="800200"/>
            <a:ext cx="4722600" cy="670800"/>
          </a:xfrm>
          <a:prstGeom prst="rect">
            <a:avLst/>
          </a:prstGeom>
          <a:solidFill>
            <a:srgbClr val="C9DAF8"/>
          </a:solidFill>
          <a:ln>
            <a:noFill/>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10000"/>
              </a:lnSpc>
              <a:spcBef>
                <a:spcPts val="600"/>
              </a:spcBef>
              <a:spcAft>
                <a:spcPts val="0"/>
              </a:spcAft>
              <a:buClr>
                <a:schemeClr val="accent1"/>
              </a:buClr>
              <a:buSzPts val="1800"/>
              <a:buFont typeface="Barlow Light"/>
              <a:buNone/>
            </a:pPr>
            <a:r>
              <a:rPr b="0" i="0" lang="tr-TR" sz="3000" u="none" cap="none" strike="noStrike">
                <a:solidFill>
                  <a:srgbClr val="434343"/>
                </a:solidFill>
                <a:latin typeface="Montserrat"/>
                <a:ea typeface="Montserrat"/>
                <a:cs typeface="Montserrat"/>
                <a:sym typeface="Montserrat"/>
              </a:rPr>
              <a:t>💡</a:t>
            </a:r>
            <a:r>
              <a:rPr lang="tr-TR" sz="2600">
                <a:solidFill>
                  <a:srgbClr val="0B5394"/>
                </a:solidFill>
                <a:latin typeface="Montserrat"/>
                <a:ea typeface="Montserrat"/>
                <a:cs typeface="Montserrat"/>
                <a:sym typeface="Montserrat"/>
              </a:rPr>
              <a:t>The output</a:t>
            </a:r>
            <a:endParaRPr b="1" sz="2600">
              <a:solidFill>
                <a:srgbClr val="0B5394"/>
              </a:solidFill>
              <a:highlight>
                <a:srgbClr val="EFEFEF"/>
              </a:highlight>
              <a:latin typeface="Consolas"/>
              <a:ea typeface="Consolas"/>
              <a:cs typeface="Consolas"/>
              <a:sym typeface="Consolas"/>
            </a:endParaRPr>
          </a:p>
        </p:txBody>
      </p:sp>
      <p:sp>
        <p:nvSpPr>
          <p:cNvPr id="631" name="Google Shape;631;p50"/>
          <p:cNvSpPr txBox="1"/>
          <p:nvPr/>
        </p:nvSpPr>
        <p:spPr>
          <a:xfrm>
            <a:off x="100625" y="1633550"/>
            <a:ext cx="8432400" cy="1158900"/>
          </a:xfrm>
          <a:prstGeom prst="rect">
            <a:avLst/>
          </a:prstGeom>
          <a:solidFill>
            <a:srgbClr val="99999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tr-TR" sz="2000">
                <a:solidFill>
                  <a:srgbClr val="FFFFFF"/>
                </a:solidFill>
                <a:latin typeface="Consolas"/>
                <a:ea typeface="Consolas"/>
                <a:cs typeface="Consolas"/>
                <a:sym typeface="Consolas"/>
              </a:rPr>
              <a:t>apple.com</a:t>
            </a:r>
            <a:endParaRPr sz="20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FFFFFF"/>
                </a:solidFill>
                <a:latin typeface="Consolas"/>
                <a:ea typeface="Consolas"/>
                <a:cs typeface="Consolas"/>
                <a:sym typeface="Consolas"/>
              </a:rPr>
              <a:t>clarusway.com</a:t>
            </a:r>
            <a:endParaRPr sz="2000">
              <a:solidFill>
                <a:srgbClr val="FFFFFF"/>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1"/>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37" name="Google Shape;637;p51"/>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Variables</a:t>
            </a:r>
            <a:endParaRPr b="0" i="0" sz="3600" u="none" cap="none" strike="noStrike">
              <a:solidFill>
                <a:srgbClr val="419DD2"/>
              </a:solidFill>
              <a:latin typeface="Raleway SemiBold"/>
              <a:ea typeface="Raleway SemiBold"/>
              <a:cs typeface="Raleway SemiBold"/>
              <a:sym typeface="Raleway SemiBold"/>
            </a:endParaRPr>
          </a:p>
        </p:txBody>
      </p:sp>
      <p:sp>
        <p:nvSpPr>
          <p:cNvPr id="638" name="Google Shape;638;p51"/>
          <p:cNvSpPr txBox="1"/>
          <p:nvPr>
            <p:ph idx="4294967295" type="subTitle"/>
          </p:nvPr>
        </p:nvSpPr>
        <p:spPr>
          <a:xfrm>
            <a:off x="431800" y="742025"/>
            <a:ext cx="8432400" cy="670800"/>
          </a:xfrm>
          <a:prstGeom prst="rect">
            <a:avLst/>
          </a:prstGeom>
          <a:solidFill>
            <a:srgbClr val="C9DAF8"/>
          </a:solidFill>
          <a:ln>
            <a:noFill/>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10000"/>
              </a:lnSpc>
              <a:spcBef>
                <a:spcPts val="600"/>
              </a:spcBef>
              <a:spcAft>
                <a:spcPts val="0"/>
              </a:spcAft>
              <a:buClr>
                <a:schemeClr val="accent1"/>
              </a:buClr>
              <a:buSzPts val="1800"/>
              <a:buFont typeface="Barlow Light"/>
              <a:buNone/>
            </a:pPr>
            <a:r>
              <a:rPr b="0" i="0" lang="tr-TR" sz="3000" u="none" cap="none" strike="noStrike">
                <a:solidFill>
                  <a:srgbClr val="434343"/>
                </a:solidFill>
                <a:latin typeface="Montserrat"/>
                <a:ea typeface="Montserrat"/>
                <a:cs typeface="Montserrat"/>
                <a:sym typeface="Montserrat"/>
              </a:rPr>
              <a:t>💡</a:t>
            </a:r>
            <a:r>
              <a:rPr lang="tr-TR" sz="2600">
                <a:solidFill>
                  <a:srgbClr val="0B5394"/>
                </a:solidFill>
                <a:latin typeface="Montserrat"/>
                <a:ea typeface="Montserrat"/>
                <a:cs typeface="Montserrat"/>
                <a:sym typeface="Montserrat"/>
              </a:rPr>
              <a:t>Assigning a value to a variable.</a:t>
            </a:r>
            <a:endParaRPr b="1" sz="2600">
              <a:solidFill>
                <a:srgbClr val="0B5394"/>
              </a:solidFill>
              <a:highlight>
                <a:srgbClr val="EFEFEF"/>
              </a:highlight>
              <a:latin typeface="Consolas"/>
              <a:ea typeface="Consolas"/>
              <a:cs typeface="Consolas"/>
              <a:sym typeface="Consolas"/>
            </a:endParaRPr>
          </a:p>
        </p:txBody>
      </p:sp>
      <p:sp>
        <p:nvSpPr>
          <p:cNvPr id="639" name="Google Shape;639;p51"/>
          <p:cNvSpPr txBox="1"/>
          <p:nvPr/>
        </p:nvSpPr>
        <p:spPr>
          <a:xfrm>
            <a:off x="130600" y="1668375"/>
            <a:ext cx="8432400" cy="23730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tr-TR" sz="2000">
                <a:solidFill>
                  <a:srgbClr val="434343"/>
                </a:solidFill>
                <a:latin typeface="Consolas"/>
                <a:ea typeface="Consolas"/>
                <a:cs typeface="Consolas"/>
                <a:sym typeface="Consolas"/>
              </a:rPr>
              <a:t>first_number = 100</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434343"/>
                </a:solidFill>
                <a:latin typeface="Consolas"/>
                <a:ea typeface="Consolas"/>
                <a:cs typeface="Consolas"/>
                <a:sym typeface="Consolas"/>
              </a:rPr>
              <a:t>second_number = first_number</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(second_number)</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34343"/>
              </a:solidFill>
              <a:latin typeface="Consolas"/>
              <a:ea typeface="Consolas"/>
              <a:cs typeface="Consolas"/>
              <a:sym typeface="Consolas"/>
            </a:endParaRPr>
          </a:p>
        </p:txBody>
      </p:sp>
      <p:sp>
        <p:nvSpPr>
          <p:cNvPr id="640" name="Google Shape;640;p51">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52"/>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46" name="Google Shape;646;p52"/>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Variables</a:t>
            </a:r>
            <a:endParaRPr b="0" i="0" sz="3600" u="none" cap="none" strike="noStrike">
              <a:solidFill>
                <a:srgbClr val="419DD2"/>
              </a:solidFill>
              <a:latin typeface="Raleway SemiBold"/>
              <a:ea typeface="Raleway SemiBold"/>
              <a:cs typeface="Raleway SemiBold"/>
              <a:sym typeface="Raleway SemiBold"/>
            </a:endParaRPr>
          </a:p>
        </p:txBody>
      </p:sp>
      <p:sp>
        <p:nvSpPr>
          <p:cNvPr id="647" name="Google Shape;647;p52"/>
          <p:cNvSpPr txBox="1"/>
          <p:nvPr>
            <p:ph idx="4294967295" type="subTitle"/>
          </p:nvPr>
        </p:nvSpPr>
        <p:spPr>
          <a:xfrm>
            <a:off x="1855650" y="800200"/>
            <a:ext cx="4722600" cy="670800"/>
          </a:xfrm>
          <a:prstGeom prst="rect">
            <a:avLst/>
          </a:prstGeom>
          <a:solidFill>
            <a:srgbClr val="C9DAF8"/>
          </a:solidFill>
          <a:ln>
            <a:noFill/>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10000"/>
              </a:lnSpc>
              <a:spcBef>
                <a:spcPts val="600"/>
              </a:spcBef>
              <a:spcAft>
                <a:spcPts val="0"/>
              </a:spcAft>
              <a:buClr>
                <a:schemeClr val="accent1"/>
              </a:buClr>
              <a:buSzPts val="1800"/>
              <a:buFont typeface="Barlow Light"/>
              <a:buNone/>
            </a:pPr>
            <a:r>
              <a:rPr b="0" i="0" lang="tr-TR" sz="3000" u="none" cap="none" strike="noStrike">
                <a:solidFill>
                  <a:srgbClr val="434343"/>
                </a:solidFill>
                <a:latin typeface="Montserrat"/>
                <a:ea typeface="Montserrat"/>
                <a:cs typeface="Montserrat"/>
                <a:sym typeface="Montserrat"/>
              </a:rPr>
              <a:t>💡</a:t>
            </a:r>
            <a:r>
              <a:rPr lang="tr-TR" sz="2600">
                <a:solidFill>
                  <a:srgbClr val="0B5394"/>
                </a:solidFill>
                <a:latin typeface="Montserrat"/>
                <a:ea typeface="Montserrat"/>
                <a:cs typeface="Montserrat"/>
                <a:sym typeface="Montserrat"/>
              </a:rPr>
              <a:t>The output</a:t>
            </a:r>
            <a:endParaRPr b="1" sz="2600">
              <a:solidFill>
                <a:srgbClr val="0B5394"/>
              </a:solidFill>
              <a:highlight>
                <a:srgbClr val="EFEFEF"/>
              </a:highlight>
              <a:latin typeface="Consolas"/>
              <a:ea typeface="Consolas"/>
              <a:cs typeface="Consolas"/>
              <a:sym typeface="Consolas"/>
            </a:endParaRPr>
          </a:p>
        </p:txBody>
      </p:sp>
      <p:sp>
        <p:nvSpPr>
          <p:cNvPr id="648" name="Google Shape;648;p52"/>
          <p:cNvSpPr txBox="1"/>
          <p:nvPr/>
        </p:nvSpPr>
        <p:spPr>
          <a:xfrm>
            <a:off x="100625" y="1633550"/>
            <a:ext cx="8432400" cy="1158900"/>
          </a:xfrm>
          <a:prstGeom prst="rect">
            <a:avLst/>
          </a:prstGeom>
          <a:solidFill>
            <a:srgbClr val="99999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tr-TR" sz="2000">
                <a:solidFill>
                  <a:srgbClr val="FFFFFF"/>
                </a:solidFill>
                <a:latin typeface="Consolas"/>
                <a:ea typeface="Consolas"/>
                <a:cs typeface="Consolas"/>
                <a:sym typeface="Consolas"/>
              </a:rPr>
              <a:t>100</a:t>
            </a:r>
            <a:endParaRPr sz="2000">
              <a:solidFill>
                <a:srgbClr val="FFFFFF"/>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53"/>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54" name="Google Shape;654;p53"/>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Variables</a:t>
            </a:r>
            <a:endParaRPr b="0" i="0" sz="3600" u="none" cap="none" strike="noStrike">
              <a:solidFill>
                <a:srgbClr val="419DD2"/>
              </a:solidFill>
              <a:latin typeface="Raleway SemiBold"/>
              <a:ea typeface="Raleway SemiBold"/>
              <a:cs typeface="Raleway SemiBold"/>
              <a:sym typeface="Raleway SemiBold"/>
            </a:endParaRPr>
          </a:p>
        </p:txBody>
      </p:sp>
      <p:sp>
        <p:nvSpPr>
          <p:cNvPr id="655" name="Google Shape;655;p53"/>
          <p:cNvSpPr txBox="1"/>
          <p:nvPr>
            <p:ph idx="4294967295" type="subTitle"/>
          </p:nvPr>
        </p:nvSpPr>
        <p:spPr>
          <a:xfrm>
            <a:off x="431800" y="742025"/>
            <a:ext cx="8432400" cy="670800"/>
          </a:xfrm>
          <a:prstGeom prst="rect">
            <a:avLst/>
          </a:prstGeom>
          <a:solidFill>
            <a:srgbClr val="C9DAF8"/>
          </a:solidFill>
          <a:ln>
            <a:noFill/>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10000"/>
              </a:lnSpc>
              <a:spcBef>
                <a:spcPts val="600"/>
              </a:spcBef>
              <a:spcAft>
                <a:spcPts val="0"/>
              </a:spcAft>
              <a:buClr>
                <a:schemeClr val="accent1"/>
              </a:buClr>
              <a:buSzPts val="1800"/>
              <a:buFont typeface="Barlow Light"/>
              <a:buNone/>
            </a:pPr>
            <a:r>
              <a:rPr b="0" i="0" lang="tr-TR" sz="3000" u="none" cap="none" strike="noStrike">
                <a:solidFill>
                  <a:srgbClr val="434343"/>
                </a:solidFill>
                <a:latin typeface="Montserrat"/>
                <a:ea typeface="Montserrat"/>
                <a:cs typeface="Montserrat"/>
                <a:sym typeface="Montserrat"/>
              </a:rPr>
              <a:t>💡</a:t>
            </a:r>
            <a:r>
              <a:rPr lang="tr-TR" sz="2600">
                <a:solidFill>
                  <a:srgbClr val="0B5394"/>
                </a:solidFill>
                <a:latin typeface="Montserrat"/>
                <a:ea typeface="Montserrat"/>
                <a:cs typeface="Montserrat"/>
                <a:sym typeface="Montserrat"/>
              </a:rPr>
              <a:t>Assigning a value to a variable.</a:t>
            </a:r>
            <a:endParaRPr b="1" sz="2600">
              <a:solidFill>
                <a:srgbClr val="0B5394"/>
              </a:solidFill>
              <a:highlight>
                <a:srgbClr val="EFEFEF"/>
              </a:highlight>
              <a:latin typeface="Consolas"/>
              <a:ea typeface="Consolas"/>
              <a:cs typeface="Consolas"/>
              <a:sym typeface="Consolas"/>
            </a:endParaRPr>
          </a:p>
        </p:txBody>
      </p:sp>
      <p:sp>
        <p:nvSpPr>
          <p:cNvPr id="656" name="Google Shape;656;p53"/>
          <p:cNvSpPr txBox="1"/>
          <p:nvPr/>
        </p:nvSpPr>
        <p:spPr>
          <a:xfrm>
            <a:off x="130600" y="1504000"/>
            <a:ext cx="8432400" cy="27153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tr-TR" sz="2000">
                <a:solidFill>
                  <a:srgbClr val="434343"/>
                </a:solidFill>
                <a:latin typeface="Consolas"/>
                <a:ea typeface="Consolas"/>
                <a:cs typeface="Consolas"/>
                <a:sym typeface="Consolas"/>
              </a:rPr>
              <a:t>x = 15</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434343"/>
                </a:solidFill>
                <a:latin typeface="Consolas"/>
                <a:ea typeface="Consolas"/>
                <a:cs typeface="Consolas"/>
                <a:sym typeface="Consolas"/>
              </a:rPr>
              <a:t>y = 33</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434343"/>
                </a:solidFill>
                <a:latin typeface="Consolas"/>
                <a:ea typeface="Consolas"/>
                <a:cs typeface="Consolas"/>
                <a:sym typeface="Consolas"/>
              </a:rPr>
              <a:t>z = x</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434343"/>
                </a:solidFill>
                <a:latin typeface="Consolas"/>
                <a:ea typeface="Consolas"/>
                <a:cs typeface="Consolas"/>
                <a:sym typeface="Consolas"/>
              </a:rPr>
              <a:t>x = y</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(x)</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(y)</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(z) </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34343"/>
              </a:solidFill>
              <a:latin typeface="Consolas"/>
              <a:ea typeface="Consolas"/>
              <a:cs typeface="Consolas"/>
              <a:sym typeface="Consolas"/>
            </a:endParaRPr>
          </a:p>
        </p:txBody>
      </p:sp>
      <p:sp>
        <p:nvSpPr>
          <p:cNvPr id="657" name="Google Shape;657;p53">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4"/>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63" name="Google Shape;663;p54"/>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Variables</a:t>
            </a:r>
            <a:endParaRPr b="0" i="0" sz="3600" u="none" cap="none" strike="noStrike">
              <a:solidFill>
                <a:srgbClr val="419DD2"/>
              </a:solidFill>
              <a:latin typeface="Raleway SemiBold"/>
              <a:ea typeface="Raleway SemiBold"/>
              <a:cs typeface="Raleway SemiBold"/>
              <a:sym typeface="Raleway SemiBold"/>
            </a:endParaRPr>
          </a:p>
        </p:txBody>
      </p:sp>
      <p:sp>
        <p:nvSpPr>
          <p:cNvPr id="664" name="Google Shape;664;p54"/>
          <p:cNvSpPr txBox="1"/>
          <p:nvPr>
            <p:ph idx="4294967295" type="subTitle"/>
          </p:nvPr>
        </p:nvSpPr>
        <p:spPr>
          <a:xfrm>
            <a:off x="1855650" y="800200"/>
            <a:ext cx="4722600" cy="670800"/>
          </a:xfrm>
          <a:prstGeom prst="rect">
            <a:avLst/>
          </a:prstGeom>
          <a:solidFill>
            <a:srgbClr val="C9DAF8"/>
          </a:solidFill>
          <a:ln>
            <a:noFill/>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10000"/>
              </a:lnSpc>
              <a:spcBef>
                <a:spcPts val="600"/>
              </a:spcBef>
              <a:spcAft>
                <a:spcPts val="0"/>
              </a:spcAft>
              <a:buClr>
                <a:schemeClr val="accent1"/>
              </a:buClr>
              <a:buSzPts val="1800"/>
              <a:buFont typeface="Barlow Light"/>
              <a:buNone/>
            </a:pPr>
            <a:r>
              <a:rPr b="0" i="0" lang="tr-TR" sz="3000" u="none" cap="none" strike="noStrike">
                <a:solidFill>
                  <a:srgbClr val="434343"/>
                </a:solidFill>
                <a:latin typeface="Montserrat"/>
                <a:ea typeface="Montserrat"/>
                <a:cs typeface="Montserrat"/>
                <a:sym typeface="Montserrat"/>
              </a:rPr>
              <a:t>💡</a:t>
            </a:r>
            <a:r>
              <a:rPr lang="tr-TR" sz="2600">
                <a:solidFill>
                  <a:srgbClr val="0B5394"/>
                </a:solidFill>
                <a:latin typeface="Montserrat"/>
                <a:ea typeface="Montserrat"/>
                <a:cs typeface="Montserrat"/>
                <a:sym typeface="Montserrat"/>
              </a:rPr>
              <a:t>The output</a:t>
            </a:r>
            <a:endParaRPr b="1" sz="2600">
              <a:solidFill>
                <a:srgbClr val="0B5394"/>
              </a:solidFill>
              <a:highlight>
                <a:srgbClr val="EFEFEF"/>
              </a:highlight>
              <a:latin typeface="Consolas"/>
              <a:ea typeface="Consolas"/>
              <a:cs typeface="Consolas"/>
              <a:sym typeface="Consolas"/>
            </a:endParaRPr>
          </a:p>
        </p:txBody>
      </p:sp>
      <p:sp>
        <p:nvSpPr>
          <p:cNvPr id="665" name="Google Shape;665;p54"/>
          <p:cNvSpPr txBox="1"/>
          <p:nvPr/>
        </p:nvSpPr>
        <p:spPr>
          <a:xfrm>
            <a:off x="100625" y="1633550"/>
            <a:ext cx="8432400" cy="1158900"/>
          </a:xfrm>
          <a:prstGeom prst="rect">
            <a:avLst/>
          </a:prstGeom>
          <a:solidFill>
            <a:srgbClr val="99999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tr-TR" sz="2000">
                <a:solidFill>
                  <a:srgbClr val="FFFFFF"/>
                </a:solidFill>
                <a:latin typeface="Consolas"/>
                <a:ea typeface="Consolas"/>
                <a:cs typeface="Consolas"/>
                <a:sym typeface="Consolas"/>
              </a:rPr>
              <a:t>x = 33</a:t>
            </a:r>
            <a:endParaRPr sz="20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FFFFFF"/>
                </a:solidFill>
                <a:latin typeface="Consolas"/>
                <a:ea typeface="Consolas"/>
                <a:cs typeface="Consolas"/>
                <a:sym typeface="Consolas"/>
              </a:rPr>
              <a:t>y = 33</a:t>
            </a:r>
            <a:endParaRPr sz="20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FFFFFF"/>
                </a:solidFill>
                <a:latin typeface="Consolas"/>
                <a:ea typeface="Consolas"/>
                <a:cs typeface="Consolas"/>
                <a:sym typeface="Consolas"/>
              </a:rPr>
              <a:t>z = 15</a:t>
            </a:r>
            <a:endParaRPr sz="2000">
              <a:solidFill>
                <a:srgbClr val="FFFFFF"/>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55"/>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71" name="Google Shape;671;p55"/>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Variables</a:t>
            </a:r>
            <a:endParaRPr b="0" i="0" sz="3600" u="none" cap="none" strike="noStrike">
              <a:solidFill>
                <a:srgbClr val="419DD2"/>
              </a:solidFill>
              <a:latin typeface="Raleway SemiBold"/>
              <a:ea typeface="Raleway SemiBold"/>
              <a:cs typeface="Raleway SemiBold"/>
              <a:sym typeface="Raleway SemiBold"/>
            </a:endParaRPr>
          </a:p>
        </p:txBody>
      </p:sp>
      <p:sp>
        <p:nvSpPr>
          <p:cNvPr id="672" name="Google Shape;672;p55"/>
          <p:cNvSpPr txBox="1"/>
          <p:nvPr>
            <p:ph idx="4294967295" type="subTitle"/>
          </p:nvPr>
        </p:nvSpPr>
        <p:spPr>
          <a:xfrm>
            <a:off x="431800" y="742025"/>
            <a:ext cx="8432400" cy="670800"/>
          </a:xfrm>
          <a:prstGeom prst="rect">
            <a:avLst/>
          </a:prstGeom>
          <a:solidFill>
            <a:srgbClr val="C9DAF8"/>
          </a:solidFill>
          <a:ln>
            <a:noFill/>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10000"/>
              </a:lnSpc>
              <a:spcBef>
                <a:spcPts val="600"/>
              </a:spcBef>
              <a:spcAft>
                <a:spcPts val="0"/>
              </a:spcAft>
              <a:buClr>
                <a:schemeClr val="accent1"/>
              </a:buClr>
              <a:buSzPts val="1800"/>
              <a:buFont typeface="Barlow Light"/>
              <a:buNone/>
            </a:pPr>
            <a:r>
              <a:rPr b="0" i="0" lang="tr-TR" sz="3000" u="none" cap="none" strike="noStrike">
                <a:solidFill>
                  <a:srgbClr val="434343"/>
                </a:solidFill>
                <a:latin typeface="Montserrat"/>
                <a:ea typeface="Montserrat"/>
                <a:cs typeface="Montserrat"/>
                <a:sym typeface="Montserrat"/>
              </a:rPr>
              <a:t>💡</a:t>
            </a:r>
            <a:r>
              <a:rPr lang="tr-TR" sz="2600">
                <a:solidFill>
                  <a:srgbClr val="0B5394"/>
                </a:solidFill>
                <a:latin typeface="Montserrat"/>
                <a:ea typeface="Montserrat"/>
                <a:cs typeface="Montserrat"/>
                <a:sym typeface="Montserrat"/>
              </a:rPr>
              <a:t>Assigning a value to a variable.</a:t>
            </a:r>
            <a:endParaRPr b="1" sz="2600">
              <a:solidFill>
                <a:srgbClr val="0B5394"/>
              </a:solidFill>
              <a:highlight>
                <a:srgbClr val="EFEFEF"/>
              </a:highlight>
              <a:latin typeface="Consolas"/>
              <a:ea typeface="Consolas"/>
              <a:cs typeface="Consolas"/>
              <a:sym typeface="Consolas"/>
            </a:endParaRPr>
          </a:p>
        </p:txBody>
      </p:sp>
      <p:sp>
        <p:nvSpPr>
          <p:cNvPr id="673" name="Google Shape;673;p55"/>
          <p:cNvSpPr txBox="1"/>
          <p:nvPr/>
        </p:nvSpPr>
        <p:spPr>
          <a:xfrm>
            <a:off x="100625" y="1633550"/>
            <a:ext cx="8432400" cy="17769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tr-TR" sz="2000">
                <a:solidFill>
                  <a:srgbClr val="434343"/>
                </a:solidFill>
                <a:latin typeface="Consolas"/>
                <a:ea typeface="Consolas"/>
                <a:cs typeface="Consolas"/>
                <a:sym typeface="Consolas"/>
              </a:rPr>
              <a:t>a, b, c = 5, 3.2, </a:t>
            </a:r>
            <a:r>
              <a:rPr lang="tr-TR" sz="2000">
                <a:solidFill>
                  <a:srgbClr val="FF0000"/>
                </a:solidFill>
                <a:latin typeface="Consolas"/>
                <a:ea typeface="Consolas"/>
                <a:cs typeface="Consolas"/>
                <a:sym typeface="Consolas"/>
              </a:rPr>
              <a:t>"Hello"</a:t>
            </a:r>
            <a:endParaRPr sz="2000">
              <a:solidFill>
                <a:srgbClr val="FF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(a)</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(b)</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(c)</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34343"/>
              </a:solidFill>
              <a:latin typeface="Consolas"/>
              <a:ea typeface="Consolas"/>
              <a:cs typeface="Consolas"/>
              <a:sym typeface="Consolas"/>
            </a:endParaRPr>
          </a:p>
        </p:txBody>
      </p:sp>
      <p:sp>
        <p:nvSpPr>
          <p:cNvPr id="674" name="Google Shape;674;p55">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56"/>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80" name="Google Shape;680;p56"/>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Variables</a:t>
            </a:r>
            <a:endParaRPr b="0" i="0" sz="3600" u="none" cap="none" strike="noStrike">
              <a:solidFill>
                <a:srgbClr val="419DD2"/>
              </a:solidFill>
              <a:latin typeface="Raleway SemiBold"/>
              <a:ea typeface="Raleway SemiBold"/>
              <a:cs typeface="Raleway SemiBold"/>
              <a:sym typeface="Raleway SemiBold"/>
            </a:endParaRPr>
          </a:p>
        </p:txBody>
      </p:sp>
      <p:sp>
        <p:nvSpPr>
          <p:cNvPr id="681" name="Google Shape;681;p56"/>
          <p:cNvSpPr txBox="1"/>
          <p:nvPr>
            <p:ph idx="4294967295" type="subTitle"/>
          </p:nvPr>
        </p:nvSpPr>
        <p:spPr>
          <a:xfrm>
            <a:off x="1855650" y="800200"/>
            <a:ext cx="4722600" cy="670800"/>
          </a:xfrm>
          <a:prstGeom prst="rect">
            <a:avLst/>
          </a:prstGeom>
          <a:solidFill>
            <a:srgbClr val="C9DAF8"/>
          </a:solidFill>
          <a:ln>
            <a:noFill/>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10000"/>
              </a:lnSpc>
              <a:spcBef>
                <a:spcPts val="600"/>
              </a:spcBef>
              <a:spcAft>
                <a:spcPts val="0"/>
              </a:spcAft>
              <a:buClr>
                <a:schemeClr val="accent1"/>
              </a:buClr>
              <a:buSzPts val="1800"/>
              <a:buFont typeface="Barlow Light"/>
              <a:buNone/>
            </a:pPr>
            <a:r>
              <a:rPr b="0" i="0" lang="tr-TR" sz="3000" u="none" cap="none" strike="noStrike">
                <a:solidFill>
                  <a:srgbClr val="434343"/>
                </a:solidFill>
                <a:latin typeface="Montserrat"/>
                <a:ea typeface="Montserrat"/>
                <a:cs typeface="Montserrat"/>
                <a:sym typeface="Montserrat"/>
              </a:rPr>
              <a:t>💡</a:t>
            </a:r>
            <a:r>
              <a:rPr lang="tr-TR" sz="2600">
                <a:solidFill>
                  <a:srgbClr val="0B5394"/>
                </a:solidFill>
                <a:latin typeface="Montserrat"/>
                <a:ea typeface="Montserrat"/>
                <a:cs typeface="Montserrat"/>
                <a:sym typeface="Montserrat"/>
              </a:rPr>
              <a:t>The output</a:t>
            </a:r>
            <a:endParaRPr b="1" sz="2600">
              <a:solidFill>
                <a:srgbClr val="0B5394"/>
              </a:solidFill>
              <a:highlight>
                <a:srgbClr val="EFEFEF"/>
              </a:highlight>
              <a:latin typeface="Consolas"/>
              <a:ea typeface="Consolas"/>
              <a:cs typeface="Consolas"/>
              <a:sym typeface="Consolas"/>
            </a:endParaRPr>
          </a:p>
        </p:txBody>
      </p:sp>
      <p:sp>
        <p:nvSpPr>
          <p:cNvPr id="682" name="Google Shape;682;p56"/>
          <p:cNvSpPr txBox="1"/>
          <p:nvPr/>
        </p:nvSpPr>
        <p:spPr>
          <a:xfrm>
            <a:off x="100625" y="1633550"/>
            <a:ext cx="8432400" cy="1158900"/>
          </a:xfrm>
          <a:prstGeom prst="rect">
            <a:avLst/>
          </a:prstGeom>
          <a:solidFill>
            <a:srgbClr val="99999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tr-TR" sz="2000">
                <a:solidFill>
                  <a:srgbClr val="FFFFFF"/>
                </a:solidFill>
                <a:latin typeface="Consolas"/>
                <a:ea typeface="Consolas"/>
                <a:cs typeface="Consolas"/>
                <a:sym typeface="Consolas"/>
              </a:rPr>
              <a:t>5</a:t>
            </a:r>
            <a:endParaRPr sz="20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FFFFFF"/>
                </a:solidFill>
                <a:latin typeface="Consolas"/>
                <a:ea typeface="Consolas"/>
                <a:cs typeface="Consolas"/>
                <a:sym typeface="Consolas"/>
              </a:rPr>
              <a:t>3.2</a:t>
            </a:r>
            <a:endParaRPr sz="20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FFFFFF"/>
                </a:solidFill>
                <a:latin typeface="Consolas"/>
                <a:ea typeface="Consolas"/>
                <a:cs typeface="Consolas"/>
                <a:sym typeface="Consolas"/>
              </a:rPr>
              <a:t>Hello</a:t>
            </a:r>
            <a:endParaRPr sz="2000">
              <a:solidFill>
                <a:srgbClr val="FFFFFF"/>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7"/>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88" name="Google Shape;688;p57"/>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Variables</a:t>
            </a:r>
            <a:endParaRPr b="0" i="0" sz="3600" u="none" cap="none" strike="noStrike">
              <a:solidFill>
                <a:srgbClr val="419DD2"/>
              </a:solidFill>
              <a:latin typeface="Raleway SemiBold"/>
              <a:ea typeface="Raleway SemiBold"/>
              <a:cs typeface="Raleway SemiBold"/>
              <a:sym typeface="Raleway SemiBold"/>
            </a:endParaRPr>
          </a:p>
        </p:txBody>
      </p:sp>
      <p:sp>
        <p:nvSpPr>
          <p:cNvPr id="689" name="Google Shape;689;p57"/>
          <p:cNvSpPr txBox="1"/>
          <p:nvPr/>
        </p:nvSpPr>
        <p:spPr>
          <a:xfrm>
            <a:off x="284100" y="343000"/>
            <a:ext cx="8202600" cy="1014600"/>
          </a:xfrm>
          <a:prstGeom prst="rect">
            <a:avLst/>
          </a:prstGeom>
          <a:noFill/>
          <a:ln>
            <a:noFill/>
          </a:ln>
        </p:spPr>
        <p:txBody>
          <a:bodyPr anchorCtr="0" anchor="t" bIns="91425" lIns="91425" spcFirstLastPara="1" rIns="91425" wrap="square" tIns="91425">
            <a:noAutofit/>
          </a:bodyPr>
          <a:lstStyle/>
          <a:p>
            <a:pPr indent="-381000" lvl="0" marL="457200" rtl="0" algn="just">
              <a:lnSpc>
                <a:spcPct val="110000"/>
              </a:lnSpc>
              <a:spcBef>
                <a:spcPts val="600"/>
              </a:spcBef>
              <a:spcAft>
                <a:spcPts val="0"/>
              </a:spcAft>
              <a:buClr>
                <a:srgbClr val="741B47"/>
              </a:buClr>
              <a:buSzPts val="2400"/>
              <a:buFont typeface="Montserrat"/>
              <a:buChar char="▸"/>
            </a:pPr>
            <a:r>
              <a:rPr lang="tr-TR" sz="2400">
                <a:solidFill>
                  <a:srgbClr val="434343"/>
                </a:solidFill>
                <a:latin typeface="Montserrat"/>
                <a:ea typeface="Montserrat"/>
                <a:cs typeface="Montserrat"/>
                <a:sym typeface="Montserrat"/>
              </a:rPr>
              <a:t>Pay attention to the value of variables and how they change.</a:t>
            </a:r>
            <a:endParaRPr/>
          </a:p>
        </p:txBody>
      </p:sp>
      <p:pic>
        <p:nvPicPr>
          <p:cNvPr id="690" name="Google Shape;690;p57"/>
          <p:cNvPicPr preferRelativeResize="0"/>
          <p:nvPr/>
        </p:nvPicPr>
        <p:blipFill>
          <a:blip r:embed="rId3">
            <a:alphaModFix/>
          </a:blip>
          <a:stretch>
            <a:fillRect/>
          </a:stretch>
        </p:blipFill>
        <p:spPr>
          <a:xfrm>
            <a:off x="152400" y="1281400"/>
            <a:ext cx="8839201" cy="2373489"/>
          </a:xfrm>
          <a:prstGeom prst="rect">
            <a:avLst/>
          </a:prstGeom>
          <a:noFill/>
          <a:ln cap="flat" cmpd="sng" w="9525">
            <a:solidFill>
              <a:srgbClr val="073763"/>
            </a:solidFill>
            <a:prstDash val="solid"/>
            <a:round/>
            <a:headEnd len="sm" w="sm" type="none"/>
            <a:tailEnd len="sm" w="sm" type="none"/>
          </a:ln>
        </p:spPr>
      </p:pic>
      <p:pic>
        <p:nvPicPr>
          <p:cNvPr id="691" name="Google Shape;691;p57"/>
          <p:cNvPicPr preferRelativeResize="0"/>
          <p:nvPr/>
        </p:nvPicPr>
        <p:blipFill>
          <a:blip r:embed="rId4">
            <a:alphaModFix/>
          </a:blip>
          <a:stretch>
            <a:fillRect/>
          </a:stretch>
        </p:blipFill>
        <p:spPr>
          <a:xfrm>
            <a:off x="0" y="3848025"/>
            <a:ext cx="8839199" cy="1257440"/>
          </a:xfrm>
          <a:prstGeom prst="rect">
            <a:avLst/>
          </a:prstGeom>
          <a:noFill/>
          <a:ln cap="flat" cmpd="sng" w="9525">
            <a:solidFill>
              <a:srgbClr val="CC0000"/>
            </a:solidFill>
            <a:prstDash val="solid"/>
            <a:round/>
            <a:headEnd len="sm" w="sm" type="none"/>
            <a:tailEnd len="sm" w="sm" type="none"/>
          </a:ln>
        </p:spPr>
      </p:pic>
      <p:pic>
        <p:nvPicPr>
          <p:cNvPr id="692" name="Google Shape;692;p57"/>
          <p:cNvPicPr preferRelativeResize="0"/>
          <p:nvPr/>
        </p:nvPicPr>
        <p:blipFill>
          <a:blip r:embed="rId5">
            <a:alphaModFix/>
          </a:blip>
          <a:stretch>
            <a:fillRect/>
          </a:stretch>
        </p:blipFill>
        <p:spPr>
          <a:xfrm>
            <a:off x="152400" y="4406750"/>
            <a:ext cx="8686800" cy="450675"/>
          </a:xfrm>
          <a:prstGeom prst="rect">
            <a:avLst/>
          </a:prstGeom>
          <a:noFill/>
          <a:ln cap="flat" cmpd="sng" w="9525">
            <a:solidFill>
              <a:srgbClr val="CC0000"/>
            </a:solidFill>
            <a:prstDash val="solid"/>
            <a:round/>
            <a:headEnd len="sm" w="sm" type="none"/>
            <a:tailEnd len="sm" w="sm" type="none"/>
          </a:ln>
        </p:spPr>
      </p:pic>
      <p:pic>
        <p:nvPicPr>
          <p:cNvPr id="693" name="Google Shape;693;p57"/>
          <p:cNvPicPr preferRelativeResize="0"/>
          <p:nvPr/>
        </p:nvPicPr>
        <p:blipFill>
          <a:blip r:embed="rId6">
            <a:alphaModFix/>
          </a:blip>
          <a:stretch>
            <a:fillRect/>
          </a:stretch>
        </p:blipFill>
        <p:spPr>
          <a:xfrm>
            <a:off x="152400" y="1281400"/>
            <a:ext cx="8839199" cy="2470075"/>
          </a:xfrm>
          <a:prstGeom prst="rect">
            <a:avLst/>
          </a:prstGeom>
          <a:noFill/>
          <a:ln cap="flat" cmpd="sng" w="9525">
            <a:solidFill>
              <a:srgbClr val="073763"/>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grpSp>
        <p:nvGrpSpPr>
          <p:cNvPr id="698" name="Google Shape;698;p58"/>
          <p:cNvGrpSpPr/>
          <p:nvPr/>
        </p:nvGrpSpPr>
        <p:grpSpPr>
          <a:xfrm>
            <a:off x="5122427" y="470551"/>
            <a:ext cx="3841143" cy="3893303"/>
            <a:chOff x="5122427" y="668001"/>
            <a:chExt cx="3841143" cy="3893303"/>
          </a:xfrm>
        </p:grpSpPr>
        <p:grpSp>
          <p:nvGrpSpPr>
            <p:cNvPr id="699" name="Google Shape;699;p58"/>
            <p:cNvGrpSpPr/>
            <p:nvPr/>
          </p:nvGrpSpPr>
          <p:grpSpPr>
            <a:xfrm>
              <a:off x="5144045" y="893590"/>
              <a:ext cx="2833667" cy="2964311"/>
              <a:chOff x="3860721" y="1330073"/>
              <a:chExt cx="3544299" cy="3707706"/>
            </a:xfrm>
          </p:grpSpPr>
          <p:sp>
            <p:nvSpPr>
              <p:cNvPr id="700" name="Google Shape;700;p58"/>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1" name="Google Shape;701;p58"/>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2" name="Google Shape;702;p58"/>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3" name="Google Shape;703;p58"/>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4" name="Google Shape;704;p58"/>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5" name="Google Shape;705;p58"/>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6" name="Google Shape;706;p58"/>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7" name="Google Shape;707;p58"/>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8" name="Google Shape;708;p58"/>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9" name="Google Shape;709;p58"/>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0" name="Google Shape;710;p58"/>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1" name="Google Shape;711;p58"/>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2" name="Google Shape;712;p58"/>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3" name="Google Shape;713;p58"/>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4" name="Google Shape;714;p58"/>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5" name="Google Shape;715;p58"/>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6" name="Google Shape;716;p58"/>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7" name="Google Shape;717;p58"/>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8" name="Google Shape;718;p58"/>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9" name="Google Shape;719;p58"/>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0" name="Google Shape;720;p58"/>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1" name="Google Shape;721;p58"/>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2" name="Google Shape;722;p58"/>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3" name="Google Shape;723;p58"/>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4" name="Google Shape;724;p58"/>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5" name="Google Shape;725;p58"/>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6" name="Google Shape;726;p58"/>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7" name="Google Shape;727;p58"/>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8" name="Google Shape;728;p58"/>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9" name="Google Shape;729;p58"/>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0" name="Google Shape;730;p58"/>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1" name="Google Shape;731;p58"/>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2" name="Google Shape;732;p58"/>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3" name="Google Shape;733;p58"/>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4" name="Google Shape;734;p58"/>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5" name="Google Shape;735;p58"/>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6" name="Google Shape;736;p58"/>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7" name="Google Shape;737;p58"/>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8" name="Google Shape;738;p58"/>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9" name="Google Shape;739;p58"/>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0" name="Google Shape;740;p58"/>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1" name="Google Shape;741;p58"/>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2" name="Google Shape;742;p58"/>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3" name="Google Shape;743;p58"/>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4" name="Google Shape;744;p58"/>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5" name="Google Shape;745;p58"/>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6" name="Google Shape;746;p58"/>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7" name="Google Shape;747;p58"/>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8" name="Google Shape;748;p58"/>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9" name="Google Shape;749;p58"/>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0" name="Google Shape;750;p58"/>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1" name="Google Shape;751;p58"/>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2" name="Google Shape;752;p58"/>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3" name="Google Shape;753;p58"/>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4" name="Google Shape;754;p58"/>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5" name="Google Shape;755;p58"/>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6" name="Google Shape;756;p58"/>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7" name="Google Shape;757;p58"/>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8" name="Google Shape;758;p58"/>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9" name="Google Shape;759;p58"/>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0" name="Google Shape;760;p58"/>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1" name="Google Shape;761;p58"/>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2" name="Google Shape;762;p58"/>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3" name="Google Shape;763;p58"/>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4" name="Google Shape;764;p58"/>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5" name="Google Shape;765;p58"/>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6" name="Google Shape;766;p58"/>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7" name="Google Shape;767;p58"/>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8" name="Google Shape;768;p58"/>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9" name="Google Shape;769;p58"/>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0" name="Google Shape;770;p58"/>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1" name="Google Shape;771;p58"/>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2" name="Google Shape;772;p58"/>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3" name="Google Shape;773;p58"/>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4" name="Google Shape;774;p58"/>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5" name="Google Shape;775;p58"/>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6" name="Google Shape;776;p58"/>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7" name="Google Shape;777;p58"/>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8" name="Google Shape;778;p58"/>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9" name="Google Shape;779;p58"/>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0" name="Google Shape;780;p58"/>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1" name="Google Shape;781;p58"/>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2" name="Google Shape;782;p58"/>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3" name="Google Shape;783;p58"/>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4" name="Google Shape;784;p58"/>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5" name="Google Shape;785;p58"/>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6" name="Google Shape;786;p58"/>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7" name="Google Shape;787;p58"/>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8" name="Google Shape;788;p58"/>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9" name="Google Shape;789;p58"/>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0" name="Google Shape;790;p58"/>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1" name="Google Shape;791;p58"/>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2" name="Google Shape;792;p58"/>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3" name="Google Shape;793;p58"/>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4" name="Google Shape;794;p58"/>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5" name="Google Shape;795;p58"/>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6" name="Google Shape;796;p58"/>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7" name="Google Shape;797;p58"/>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8" name="Google Shape;798;p58"/>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9" name="Google Shape;799;p58"/>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0" name="Google Shape;800;p58"/>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1" name="Google Shape;801;p58"/>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2" name="Google Shape;802;p58"/>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3" name="Google Shape;803;p58"/>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4" name="Google Shape;804;p58"/>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5" name="Google Shape;805;p58"/>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6" name="Google Shape;806;p58"/>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07" name="Google Shape;807;p58"/>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8" name="Google Shape;808;p58"/>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9" name="Google Shape;809;p58"/>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0" name="Google Shape;810;p58"/>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1" name="Google Shape;811;p58"/>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2" name="Google Shape;812;p58"/>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3" name="Google Shape;813;p58"/>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4" name="Google Shape;814;p58"/>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5" name="Google Shape;815;p58"/>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6" name="Google Shape;816;p58"/>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7" name="Google Shape;817;p58"/>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8" name="Google Shape;818;p58"/>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9" name="Google Shape;819;p58"/>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0" name="Google Shape;820;p58"/>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1" name="Google Shape;821;p58"/>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2" name="Google Shape;822;p58"/>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3" name="Google Shape;823;p58"/>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4" name="Google Shape;824;p58"/>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5" name="Google Shape;825;p58"/>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6" name="Google Shape;826;p58"/>
            <p:cNvSpPr/>
            <p:nvPr/>
          </p:nvSpPr>
          <p:spPr>
            <a:xfrm>
              <a:off x="6712641" y="675415"/>
              <a:ext cx="103914" cy="12801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7" name="Google Shape;827;p58"/>
            <p:cNvSpPr/>
            <p:nvPr/>
          </p:nvSpPr>
          <p:spPr>
            <a:xfrm>
              <a:off x="6716857" y="674913"/>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8" name="Google Shape;828;p58"/>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9" name="Google Shape;829;p58"/>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0" name="Google Shape;830;p58"/>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1" name="Google Shape;831;p58"/>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2" name="Google Shape;832;p58"/>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3" name="Google Shape;833;p58"/>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4" name="Google Shape;834;p58"/>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5" name="Google Shape;835;p58"/>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6" name="Google Shape;836;p58"/>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7" name="Google Shape;837;p58"/>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38" name="Google Shape;838;p58"/>
            <p:cNvGrpSpPr/>
            <p:nvPr/>
          </p:nvGrpSpPr>
          <p:grpSpPr>
            <a:xfrm flipH="1">
              <a:off x="5678143" y="1227582"/>
              <a:ext cx="345795" cy="1043508"/>
              <a:chOff x="5678143" y="1151382"/>
              <a:chExt cx="345795" cy="1043508"/>
            </a:xfrm>
          </p:grpSpPr>
          <p:sp>
            <p:nvSpPr>
              <p:cNvPr id="839" name="Google Shape;839;p58"/>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0" name="Google Shape;840;p58"/>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1" name="Google Shape;841;p58"/>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2" name="Google Shape;842;p58"/>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3" name="Google Shape;843;p58"/>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4" name="Google Shape;844;p58"/>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5" name="Google Shape;845;p58"/>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6" name="Google Shape;846;p58"/>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7" name="Google Shape;847;p58"/>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8" name="Google Shape;848;p58"/>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9" name="Google Shape;849;p58"/>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0" name="Google Shape;850;p58"/>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1" name="Google Shape;851;p58"/>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2" name="Google Shape;852;p58"/>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3" name="Google Shape;853;p58"/>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4" name="Google Shape;854;p58"/>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5" name="Google Shape;855;p58"/>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56" name="Google Shape;856;p58"/>
            <p:cNvGrpSpPr/>
            <p:nvPr/>
          </p:nvGrpSpPr>
          <p:grpSpPr>
            <a:xfrm>
              <a:off x="5122427" y="3292365"/>
              <a:ext cx="823270" cy="1268939"/>
              <a:chOff x="5490177" y="3555452"/>
              <a:chExt cx="823270" cy="1268939"/>
            </a:xfrm>
          </p:grpSpPr>
          <p:sp>
            <p:nvSpPr>
              <p:cNvPr id="857" name="Google Shape;857;p58"/>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8" name="Google Shape;858;p58"/>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9" name="Google Shape;859;p58"/>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0" name="Google Shape;860;p58"/>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1" name="Google Shape;861;p58"/>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2" name="Google Shape;862;p58"/>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3" name="Google Shape;863;p58"/>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4" name="Google Shape;864;p58"/>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5" name="Google Shape;865;p58"/>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6" name="Google Shape;866;p58"/>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7" name="Google Shape;867;p58"/>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8" name="Google Shape;868;p58"/>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9" name="Google Shape;869;p58"/>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0" name="Google Shape;870;p58"/>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1" name="Google Shape;871;p58"/>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2" name="Google Shape;872;p58"/>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3" name="Google Shape;873;p58"/>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4" name="Google Shape;874;p58"/>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5" name="Google Shape;875;p58"/>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6" name="Google Shape;876;p58"/>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7" name="Google Shape;877;p58"/>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8" name="Google Shape;878;p58"/>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9" name="Google Shape;879;p58"/>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0" name="Google Shape;880;p58"/>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1" name="Google Shape;881;p58"/>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2" name="Google Shape;882;p58"/>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3" name="Google Shape;883;p58"/>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4" name="Google Shape;884;p58"/>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5" name="Google Shape;885;p58"/>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6" name="Google Shape;886;p58"/>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7" name="Google Shape;887;p58"/>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88" name="Google Shape;888;p58"/>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9" name="Google Shape;889;p58"/>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0" name="Google Shape;890;p58"/>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1" name="Google Shape;891;p58"/>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2" name="Google Shape;892;p58"/>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3" name="Google Shape;893;p58"/>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4" name="Google Shape;894;p58"/>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5" name="Google Shape;895;p58"/>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6" name="Google Shape;896;p58"/>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7" name="Google Shape;897;p58"/>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8" name="Google Shape;898;p58"/>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9" name="Google Shape;899;p58"/>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0" name="Google Shape;900;p58"/>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1" name="Google Shape;901;p58"/>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2" name="Google Shape;902;p58"/>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3" name="Google Shape;903;p58"/>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784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4" name="Google Shape;904;p58"/>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5" name="Google Shape;905;p58"/>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6" name="Google Shape;906;p58"/>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784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7" name="Google Shape;907;p58"/>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8" name="Google Shape;908;p58"/>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9" name="Google Shape;909;p58"/>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0" name="Google Shape;910;p58"/>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1" name="Google Shape;911;p58"/>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2" name="Google Shape;912;p58"/>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3" name="Google Shape;913;p58"/>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4" name="Google Shape;914;p58"/>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5" name="Google Shape;915;p58"/>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6" name="Google Shape;916;p58"/>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7" name="Google Shape;917;p58"/>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8" name="Google Shape;918;p58"/>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9" name="Google Shape;919;p58"/>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0" name="Google Shape;920;p58"/>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1" name="Google Shape;921;p58"/>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2" name="Google Shape;922;p58"/>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3" name="Google Shape;923;p58"/>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24" name="Google Shape;924;p58"/>
            <p:cNvGrpSpPr/>
            <p:nvPr/>
          </p:nvGrpSpPr>
          <p:grpSpPr>
            <a:xfrm>
              <a:off x="6544660" y="927098"/>
              <a:ext cx="264549" cy="200503"/>
              <a:chOff x="6621095" y="1452181"/>
              <a:chExt cx="330893" cy="250785"/>
            </a:xfrm>
          </p:grpSpPr>
          <p:sp>
            <p:nvSpPr>
              <p:cNvPr id="925" name="Google Shape;925;p58"/>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6" name="Google Shape;926;p58"/>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294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7" name="Google Shape;927;p58"/>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8" name="Google Shape;928;p58"/>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9" name="Google Shape;929;p58"/>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30" name="Google Shape;930;p58"/>
            <p:cNvGrpSpPr/>
            <p:nvPr/>
          </p:nvGrpSpPr>
          <p:grpSpPr>
            <a:xfrm>
              <a:off x="7210339" y="1314222"/>
              <a:ext cx="264549" cy="200503"/>
              <a:chOff x="6621095" y="1452181"/>
              <a:chExt cx="330893" cy="250785"/>
            </a:xfrm>
          </p:grpSpPr>
          <p:sp>
            <p:nvSpPr>
              <p:cNvPr id="931" name="Google Shape;931;p58"/>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2" name="Google Shape;932;p58"/>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294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3" name="Google Shape;933;p58"/>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4" name="Google Shape;934;p58"/>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5" name="Google Shape;935;p58"/>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936" name="Google Shape;936;p58"/>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7" name="Google Shape;937;p58"/>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38" name="Google Shape;938;p58"/>
            <p:cNvGrpSpPr/>
            <p:nvPr/>
          </p:nvGrpSpPr>
          <p:grpSpPr>
            <a:xfrm flipH="1">
              <a:off x="8183210" y="2407472"/>
              <a:ext cx="780359" cy="1195999"/>
              <a:chOff x="3975528" y="3303922"/>
              <a:chExt cx="780359" cy="1195999"/>
            </a:xfrm>
          </p:grpSpPr>
          <p:sp>
            <p:nvSpPr>
              <p:cNvPr id="939" name="Google Shape;939;p58"/>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784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0" name="Google Shape;940;p58"/>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784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1" name="Google Shape;941;p58"/>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2" name="Google Shape;942;p58"/>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3" name="Google Shape;943;p58"/>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784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4" name="Google Shape;944;p58"/>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5" name="Google Shape;945;p58"/>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6" name="Google Shape;946;p58"/>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7" name="Google Shape;947;p58"/>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784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8" name="Google Shape;948;p58"/>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9" name="Google Shape;949;p58"/>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784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0" name="Google Shape;950;p58"/>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1" name="Google Shape;951;p58"/>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2" name="Google Shape;952;p58"/>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784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3" name="Google Shape;953;p58"/>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4" name="Google Shape;954;p58"/>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5" name="Google Shape;955;p58"/>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6" name="Google Shape;956;p58"/>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7" name="Google Shape;957;p58"/>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8" name="Google Shape;958;p58"/>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9" name="Google Shape;959;p58"/>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0" name="Google Shape;960;p58"/>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1" name="Google Shape;961;p58"/>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2" name="Google Shape;962;p58"/>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3" name="Google Shape;963;p58"/>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4" name="Google Shape;964;p58"/>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65" name="Google Shape;965;p58"/>
              <p:cNvGrpSpPr/>
              <p:nvPr/>
            </p:nvGrpSpPr>
            <p:grpSpPr>
              <a:xfrm flipH="1">
                <a:off x="4321790" y="3621402"/>
                <a:ext cx="239004" cy="181217"/>
                <a:chOff x="6621095" y="1452181"/>
                <a:chExt cx="330893" cy="250785"/>
              </a:xfrm>
            </p:grpSpPr>
            <p:sp>
              <p:nvSpPr>
                <p:cNvPr id="966" name="Google Shape;966;p58"/>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7" name="Google Shape;967;p58"/>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294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8" name="Google Shape;968;p58"/>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9" name="Google Shape;969;p58"/>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0" name="Google Shape;970;p58"/>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971" name="Google Shape;971;p58"/>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2" name="Google Shape;972;p58"/>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973" name="Google Shape;973;p58"/>
          <p:cNvSpPr txBox="1"/>
          <p:nvPr>
            <p:ph type="ctrTitle"/>
          </p:nvPr>
        </p:nvSpPr>
        <p:spPr>
          <a:xfrm>
            <a:off x="1090750" y="1863600"/>
            <a:ext cx="41751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Basic Data Types</a:t>
            </a:r>
            <a:endParaRPr>
              <a:solidFill>
                <a:srgbClr val="741B47"/>
              </a:solidFill>
              <a:latin typeface="Raleway Medium"/>
              <a:ea typeface="Raleway Medium"/>
              <a:cs typeface="Raleway Medium"/>
              <a:sym typeface="Raleway Medium"/>
            </a:endParaRPr>
          </a:p>
        </p:txBody>
      </p:sp>
      <p:pic>
        <p:nvPicPr>
          <p:cNvPr id="974" name="Google Shape;974;p58"/>
          <p:cNvPicPr preferRelativeResize="0"/>
          <p:nvPr/>
        </p:nvPicPr>
        <p:blipFill rotWithShape="1">
          <a:blip r:embed="rId3">
            <a:alphaModFix/>
          </a:blip>
          <a:srcRect b="0" l="0" r="0" t="0"/>
          <a:stretch/>
        </p:blipFill>
        <p:spPr>
          <a:xfrm>
            <a:off x="3072675" y="2637550"/>
            <a:ext cx="1008300" cy="999125"/>
          </a:xfrm>
          <a:prstGeom prst="rect">
            <a:avLst/>
          </a:prstGeom>
          <a:noFill/>
          <a:ln>
            <a:noFill/>
          </a:ln>
          <a:effectLst>
            <a:outerShdw blurRad="57150" rotWithShape="0" algn="bl" dir="5400000" dist="19050">
              <a:srgbClr val="000000">
                <a:alpha val="498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grpSp>
        <p:nvGrpSpPr>
          <p:cNvPr id="116" name="Google Shape;116;p23"/>
          <p:cNvGrpSpPr/>
          <p:nvPr/>
        </p:nvGrpSpPr>
        <p:grpSpPr>
          <a:xfrm>
            <a:off x="5122427" y="470551"/>
            <a:ext cx="3841143" cy="3893303"/>
            <a:chOff x="5122427" y="668001"/>
            <a:chExt cx="3841143" cy="3893303"/>
          </a:xfrm>
        </p:grpSpPr>
        <p:grpSp>
          <p:nvGrpSpPr>
            <p:cNvPr id="117" name="Google Shape;117;p23"/>
            <p:cNvGrpSpPr/>
            <p:nvPr/>
          </p:nvGrpSpPr>
          <p:grpSpPr>
            <a:xfrm>
              <a:off x="5144045" y="893590"/>
              <a:ext cx="2833667" cy="2964311"/>
              <a:chOff x="3860721" y="1330073"/>
              <a:chExt cx="3544299" cy="3707706"/>
            </a:xfrm>
          </p:grpSpPr>
          <p:sp>
            <p:nvSpPr>
              <p:cNvPr id="118" name="Google Shape;118;p23"/>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 name="Google Shape;119;p23"/>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 name="Google Shape;120;p23"/>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 name="Google Shape;121;p23"/>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 name="Google Shape;122;p23"/>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 name="Google Shape;123;p23"/>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 name="Google Shape;124;p23"/>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 name="Google Shape;125;p23"/>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 name="Google Shape;126;p23"/>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 name="Google Shape;127;p23"/>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 name="Google Shape;128;p23"/>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23"/>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23"/>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 name="Google Shape;131;p23"/>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 name="Google Shape;132;p23"/>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 name="Google Shape;133;p23"/>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 name="Google Shape;134;p23"/>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 name="Google Shape;135;p23"/>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 name="Google Shape;136;p23"/>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 name="Google Shape;137;p23"/>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 name="Google Shape;138;p23"/>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 name="Google Shape;139;p23"/>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 name="Google Shape;140;p23"/>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 name="Google Shape;141;p23"/>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 name="Google Shape;142;p23"/>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 name="Google Shape;143;p23"/>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 name="Google Shape;144;p23"/>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 name="Google Shape;145;p23"/>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 name="Google Shape;146;p23"/>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 name="Google Shape;147;p23"/>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 name="Google Shape;148;p23"/>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 name="Google Shape;149;p23"/>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 name="Google Shape;150;p23"/>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 name="Google Shape;151;p23"/>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 name="Google Shape;152;p23"/>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 name="Google Shape;153;p23"/>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 name="Google Shape;154;p23"/>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 name="Google Shape;155;p23"/>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 name="Google Shape;156;p23"/>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 name="Google Shape;157;p23"/>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 name="Google Shape;158;p23"/>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 name="Google Shape;159;p23"/>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 name="Google Shape;160;p23"/>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 name="Google Shape;161;p23"/>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 name="Google Shape;162;p23"/>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 name="Google Shape;163;p23"/>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 name="Google Shape;164;p23"/>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 name="Google Shape;165;p23"/>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 name="Google Shape;166;p23"/>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 name="Google Shape;167;p23"/>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 name="Google Shape;168;p23"/>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 name="Google Shape;169;p23"/>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 name="Google Shape;170;p23"/>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 name="Google Shape;171;p23"/>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 name="Google Shape;172;p23"/>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 name="Google Shape;173;p23"/>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 name="Google Shape;174;p23"/>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 name="Google Shape;175;p23"/>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 name="Google Shape;176;p23"/>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 name="Google Shape;177;p23"/>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 name="Google Shape;178;p23"/>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 name="Google Shape;179;p23"/>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 name="Google Shape;180;p23"/>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 name="Google Shape;181;p23"/>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 name="Google Shape;182;p23"/>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 name="Google Shape;183;p23"/>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 name="Google Shape;184;p23"/>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 name="Google Shape;185;p23"/>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 name="Google Shape;186;p23"/>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 name="Google Shape;187;p23"/>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 name="Google Shape;188;p23"/>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 name="Google Shape;189;p23"/>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 name="Google Shape;190;p23"/>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 name="Google Shape;191;p23"/>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 name="Google Shape;192;p23"/>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 name="Google Shape;193;p23"/>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 name="Google Shape;194;p23"/>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 name="Google Shape;195;p23"/>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 name="Google Shape;196;p23"/>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 name="Google Shape;197;p23"/>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 name="Google Shape;198;p23"/>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 name="Google Shape;199;p23"/>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 name="Google Shape;200;p23"/>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 name="Google Shape;201;p23"/>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 name="Google Shape;202;p23"/>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 name="Google Shape;203;p23"/>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 name="Google Shape;204;p23"/>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 name="Google Shape;205;p23"/>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 name="Google Shape;206;p23"/>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 name="Google Shape;207;p23"/>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 name="Google Shape;208;p23"/>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9" name="Google Shape;209;p23"/>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0" name="Google Shape;210;p23"/>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1" name="Google Shape;211;p23"/>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 name="Google Shape;212;p23"/>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 name="Google Shape;213;p23"/>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 name="Google Shape;214;p23"/>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 name="Google Shape;215;p23"/>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 name="Google Shape;216;p23"/>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 name="Google Shape;217;p23"/>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 name="Google Shape;218;p23"/>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 name="Google Shape;219;p23"/>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 name="Google Shape;220;p23"/>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 name="Google Shape;221;p23"/>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 name="Google Shape;222;p23"/>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 name="Google Shape;223;p23"/>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 name="Google Shape;224;p23"/>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25" name="Google Shape;225;p23"/>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 name="Google Shape;226;p23"/>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 name="Google Shape;227;p23"/>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 name="Google Shape;228;p23"/>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 name="Google Shape;229;p23"/>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 name="Google Shape;230;p23"/>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 name="Google Shape;231;p23"/>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 name="Google Shape;232;p23"/>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 name="Google Shape;233;p23"/>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p23"/>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p23"/>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 name="Google Shape;236;p23"/>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 name="Google Shape;237;p23"/>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 name="Google Shape;238;p23"/>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 name="Google Shape;239;p23"/>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 name="Google Shape;240;p23"/>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 name="Google Shape;241;p23"/>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 name="Google Shape;242;p23"/>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 name="Google Shape;243;p23"/>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 name="Google Shape;244;p23"/>
            <p:cNvSpPr/>
            <p:nvPr/>
          </p:nvSpPr>
          <p:spPr>
            <a:xfrm>
              <a:off x="6712641" y="675415"/>
              <a:ext cx="103914" cy="12801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 name="Google Shape;245;p23"/>
            <p:cNvSpPr/>
            <p:nvPr/>
          </p:nvSpPr>
          <p:spPr>
            <a:xfrm>
              <a:off x="6716857" y="674913"/>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 name="Google Shape;246;p23"/>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 name="Google Shape;247;p23"/>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 name="Google Shape;248;p23"/>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 name="Google Shape;249;p23"/>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 name="Google Shape;250;p23"/>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 name="Google Shape;251;p23"/>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 name="Google Shape;252;p23"/>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 name="Google Shape;253;p23"/>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 name="Google Shape;254;p23"/>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 name="Google Shape;255;p23"/>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56" name="Google Shape;256;p23"/>
            <p:cNvGrpSpPr/>
            <p:nvPr/>
          </p:nvGrpSpPr>
          <p:grpSpPr>
            <a:xfrm flipH="1">
              <a:off x="5678143" y="1227582"/>
              <a:ext cx="345795" cy="1043508"/>
              <a:chOff x="5678143" y="1151382"/>
              <a:chExt cx="345795" cy="1043508"/>
            </a:xfrm>
          </p:grpSpPr>
          <p:sp>
            <p:nvSpPr>
              <p:cNvPr id="257" name="Google Shape;257;p23"/>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 name="Google Shape;258;p23"/>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 name="Google Shape;259;p23"/>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 name="Google Shape;260;p23"/>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 name="Google Shape;261;p23"/>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 name="Google Shape;262;p23"/>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 name="Google Shape;263;p23"/>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p23"/>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 name="Google Shape;265;p23"/>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 name="Google Shape;266;p23"/>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 name="Google Shape;267;p23"/>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 name="Google Shape;268;p23"/>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 name="Google Shape;269;p23"/>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 name="Google Shape;270;p23"/>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 name="Google Shape;271;p23"/>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 name="Google Shape;272;p23"/>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 name="Google Shape;273;p23"/>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74" name="Google Shape;274;p23"/>
            <p:cNvGrpSpPr/>
            <p:nvPr/>
          </p:nvGrpSpPr>
          <p:grpSpPr>
            <a:xfrm>
              <a:off x="5122427" y="3292365"/>
              <a:ext cx="823270" cy="1268939"/>
              <a:chOff x="5490177" y="3555452"/>
              <a:chExt cx="823270" cy="1268939"/>
            </a:xfrm>
          </p:grpSpPr>
          <p:sp>
            <p:nvSpPr>
              <p:cNvPr id="275" name="Google Shape;275;p23"/>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 name="Google Shape;276;p23"/>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 name="Google Shape;277;p23"/>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 name="Google Shape;278;p23"/>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 name="Google Shape;279;p23"/>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 name="Google Shape;280;p23"/>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 name="Google Shape;281;p23"/>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23"/>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 name="Google Shape;283;p23"/>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 name="Google Shape;284;p23"/>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 name="Google Shape;285;p23"/>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 name="Google Shape;286;p23"/>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 name="Google Shape;287;p23"/>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 name="Google Shape;288;p23"/>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 name="Google Shape;289;p23"/>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 name="Google Shape;290;p23"/>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 name="Google Shape;291;p23"/>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 name="Google Shape;292;p23"/>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 name="Google Shape;293;p23"/>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 name="Google Shape;294;p23"/>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 name="Google Shape;295;p23"/>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 name="Google Shape;296;p23"/>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 name="Google Shape;297;p23"/>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 name="Google Shape;298;p23"/>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 name="Google Shape;299;p23"/>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 name="Google Shape;300;p23"/>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 name="Google Shape;301;p23"/>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 name="Google Shape;302;p23"/>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p23"/>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p23"/>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 name="Google Shape;305;p23"/>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06" name="Google Shape;306;p23"/>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 name="Google Shape;307;p23"/>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 name="Google Shape;308;p23"/>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 name="Google Shape;309;p23"/>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 name="Google Shape;310;p23"/>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 name="Google Shape;311;p23"/>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 name="Google Shape;312;p23"/>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p23"/>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23"/>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p23"/>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 name="Google Shape;316;p23"/>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 name="Google Shape;317;p23"/>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 name="Google Shape;318;p23"/>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 name="Google Shape;319;p23"/>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p23"/>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 name="Google Shape;321;p23"/>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70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 name="Google Shape;322;p23"/>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 name="Google Shape;323;p23"/>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 name="Google Shape;324;p23"/>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70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p23"/>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 name="Google Shape;326;p23"/>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 name="Google Shape;327;p23"/>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 name="Google Shape;328;p23"/>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 name="Google Shape;329;p23"/>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 name="Google Shape;330;p23"/>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 name="Google Shape;331;p23"/>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 name="Google Shape;332;p23"/>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 name="Google Shape;333;p23"/>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 name="Google Shape;334;p23"/>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 name="Google Shape;335;p23"/>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 name="Google Shape;336;p23"/>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7" name="Google Shape;337;p23"/>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 name="Google Shape;338;p23"/>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 name="Google Shape;339;p23"/>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 name="Google Shape;340;p23"/>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 name="Google Shape;341;p23"/>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42" name="Google Shape;342;p23"/>
            <p:cNvGrpSpPr/>
            <p:nvPr/>
          </p:nvGrpSpPr>
          <p:grpSpPr>
            <a:xfrm>
              <a:off x="6544660" y="927098"/>
              <a:ext cx="264549" cy="200503"/>
              <a:chOff x="6621095" y="1452181"/>
              <a:chExt cx="330893" cy="250785"/>
            </a:xfrm>
          </p:grpSpPr>
          <p:sp>
            <p:nvSpPr>
              <p:cNvPr id="343" name="Google Shape;343;p2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 name="Google Shape;344;p2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21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 name="Google Shape;345;p2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 name="Google Shape;346;p2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 name="Google Shape;347;p2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48" name="Google Shape;348;p23"/>
            <p:cNvGrpSpPr/>
            <p:nvPr/>
          </p:nvGrpSpPr>
          <p:grpSpPr>
            <a:xfrm>
              <a:off x="7210339" y="1314222"/>
              <a:ext cx="264549" cy="200503"/>
              <a:chOff x="6621095" y="1452181"/>
              <a:chExt cx="330893" cy="250785"/>
            </a:xfrm>
          </p:grpSpPr>
          <p:sp>
            <p:nvSpPr>
              <p:cNvPr id="349" name="Google Shape;349;p2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 name="Google Shape;350;p2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21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 name="Google Shape;351;p2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 name="Google Shape;352;p2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 name="Google Shape;353;p2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54" name="Google Shape;354;p23"/>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 name="Google Shape;355;p23"/>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56" name="Google Shape;356;p23"/>
            <p:cNvGrpSpPr/>
            <p:nvPr/>
          </p:nvGrpSpPr>
          <p:grpSpPr>
            <a:xfrm flipH="1">
              <a:off x="8183210" y="2407472"/>
              <a:ext cx="780359" cy="1195999"/>
              <a:chOff x="3975528" y="3303922"/>
              <a:chExt cx="780359" cy="1195999"/>
            </a:xfrm>
          </p:grpSpPr>
          <p:sp>
            <p:nvSpPr>
              <p:cNvPr id="357" name="Google Shape;357;p23"/>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70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 name="Google Shape;358;p23"/>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70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 name="Google Shape;359;p23"/>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 name="Google Shape;360;p23"/>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 name="Google Shape;361;p23"/>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70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 name="Google Shape;362;p23"/>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 name="Google Shape;363;p23"/>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 name="Google Shape;364;p23"/>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 name="Google Shape;365;p23"/>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70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 name="Google Shape;366;p23"/>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 name="Google Shape;367;p23"/>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70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 name="Google Shape;368;p23"/>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 name="Google Shape;369;p23"/>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 name="Google Shape;370;p23"/>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70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 name="Google Shape;371;p23"/>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2" name="Google Shape;372;p23"/>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 name="Google Shape;373;p23"/>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 name="Google Shape;374;p23"/>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 name="Google Shape;375;p23"/>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 name="Google Shape;376;p23"/>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 name="Google Shape;377;p23"/>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 name="Google Shape;378;p23"/>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 name="Google Shape;379;p23"/>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 name="Google Shape;380;p23"/>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 name="Google Shape;381;p23"/>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 name="Google Shape;382;p23"/>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83" name="Google Shape;383;p23"/>
              <p:cNvGrpSpPr/>
              <p:nvPr/>
            </p:nvGrpSpPr>
            <p:grpSpPr>
              <a:xfrm flipH="1">
                <a:off x="4321790" y="3621402"/>
                <a:ext cx="239004" cy="181217"/>
                <a:chOff x="6621095" y="1452181"/>
                <a:chExt cx="330893" cy="250785"/>
              </a:xfrm>
            </p:grpSpPr>
            <p:sp>
              <p:nvSpPr>
                <p:cNvPr id="384" name="Google Shape;384;p2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 name="Google Shape;385;p2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21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 name="Google Shape;386;p2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 name="Google Shape;387;p2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 name="Google Shape;388;p2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89" name="Google Shape;389;p23"/>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 name="Google Shape;390;p23"/>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391" name="Google Shape;391;p23"/>
          <p:cNvSpPr txBox="1"/>
          <p:nvPr>
            <p:ph type="ctrTitle"/>
          </p:nvPr>
        </p:nvSpPr>
        <p:spPr>
          <a:xfrm>
            <a:off x="1090750" y="1863600"/>
            <a:ext cx="49482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Naming Variables</a:t>
            </a:r>
            <a:endParaRPr>
              <a:solidFill>
                <a:srgbClr val="741B47"/>
              </a:solidFill>
              <a:latin typeface="Raleway Medium"/>
              <a:ea typeface="Raleway Medium"/>
              <a:cs typeface="Raleway Medium"/>
              <a:sym typeface="Raleway Medium"/>
            </a:endParaRPr>
          </a:p>
        </p:txBody>
      </p:sp>
      <p:pic>
        <p:nvPicPr>
          <p:cNvPr id="392" name="Google Shape;392;p23"/>
          <p:cNvPicPr preferRelativeResize="0"/>
          <p:nvPr/>
        </p:nvPicPr>
        <p:blipFill rotWithShape="1">
          <a:blip r:embed="rId3">
            <a:alphaModFix/>
          </a:blip>
          <a:srcRect b="0" l="0" r="0" t="0"/>
          <a:stretch/>
        </p:blipFill>
        <p:spPr>
          <a:xfrm>
            <a:off x="4068975" y="2022650"/>
            <a:ext cx="1053450" cy="1043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59"/>
          <p:cNvSpPr txBox="1"/>
          <p:nvPr>
            <p:ph type="ctrTitle"/>
          </p:nvPr>
        </p:nvSpPr>
        <p:spPr>
          <a:xfrm>
            <a:off x="1085850" y="2102175"/>
            <a:ext cx="5966400" cy="897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 to Data Types</a:t>
            </a:r>
            <a:endParaRPr sz="3600">
              <a:solidFill>
                <a:srgbClr val="741B47"/>
              </a:solidFill>
              <a:latin typeface="Raleway Medium"/>
              <a:ea typeface="Raleway Medium"/>
              <a:cs typeface="Raleway Medium"/>
              <a:sym typeface="Raleway Medium"/>
            </a:endParaRPr>
          </a:p>
        </p:txBody>
      </p:sp>
      <p:sp>
        <p:nvSpPr>
          <p:cNvPr id="980" name="Google Shape;980;p59"/>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SzPts val="1800"/>
              <a:buNone/>
            </a:pPr>
            <a:r>
              <a:t/>
            </a:r>
            <a:endParaRPr/>
          </a:p>
        </p:txBody>
      </p:sp>
      <p:sp>
        <p:nvSpPr>
          <p:cNvPr id="981" name="Google Shape;981;p59"/>
          <p:cNvSpPr txBox="1"/>
          <p:nvPr/>
        </p:nvSpPr>
        <p:spPr>
          <a:xfrm rot="1914846">
            <a:off x="358330" y="1419552"/>
            <a:ext cx="1057794" cy="849446"/>
          </a:xfrm>
          <a:prstGeom prst="rect">
            <a:avLst/>
          </a:prstGeom>
          <a:no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00"/>
              <a:buFont typeface="Arial"/>
              <a:buNone/>
            </a:pPr>
            <a:r>
              <a:rPr lang="tr-TR" sz="3500">
                <a:solidFill>
                  <a:srgbClr val="0000FF"/>
                </a:solidFill>
                <a:highlight>
                  <a:srgbClr val="F3F3F3"/>
                </a:highlight>
                <a:latin typeface="Consolas"/>
                <a:ea typeface="Consolas"/>
                <a:cs typeface="Consolas"/>
                <a:sym typeface="Consolas"/>
              </a:rPr>
              <a:t>str</a:t>
            </a:r>
            <a:endParaRPr i="0" sz="3500" u="none" cap="none" strike="noStrike">
              <a:solidFill>
                <a:srgbClr val="0000FF"/>
              </a:solidFill>
              <a:highlight>
                <a:srgbClr val="F3F3F3"/>
              </a:highlight>
              <a:latin typeface="Consolas"/>
              <a:ea typeface="Consolas"/>
              <a:cs typeface="Consolas"/>
              <a:sym typeface="Consolas"/>
            </a:endParaRPr>
          </a:p>
        </p:txBody>
      </p:sp>
      <p:sp>
        <p:nvSpPr>
          <p:cNvPr id="982" name="Google Shape;982;p59"/>
          <p:cNvSpPr txBox="1"/>
          <p:nvPr/>
        </p:nvSpPr>
        <p:spPr>
          <a:xfrm rot="753389">
            <a:off x="7350218" y="1529519"/>
            <a:ext cx="1549665" cy="601211"/>
          </a:xfrm>
          <a:prstGeom prst="rect">
            <a:avLst/>
          </a:prstGeom>
          <a:no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lang="tr-TR" sz="4400">
                <a:solidFill>
                  <a:srgbClr val="0000FF"/>
                </a:solidFill>
                <a:highlight>
                  <a:srgbClr val="EFEFEF"/>
                </a:highlight>
                <a:latin typeface="Consolas"/>
                <a:ea typeface="Consolas"/>
                <a:cs typeface="Consolas"/>
                <a:sym typeface="Consolas"/>
              </a:rPr>
              <a:t>bool</a:t>
            </a:r>
            <a:endParaRPr b="1" i="0" sz="4400" u="none" cap="none" strike="noStrike">
              <a:solidFill>
                <a:srgbClr val="0000FF"/>
              </a:solidFill>
              <a:highlight>
                <a:srgbClr val="EFEFEF"/>
              </a:highlight>
              <a:latin typeface="Consolas"/>
              <a:ea typeface="Consolas"/>
              <a:cs typeface="Consolas"/>
              <a:sym typeface="Consolas"/>
            </a:endParaRPr>
          </a:p>
        </p:txBody>
      </p:sp>
      <p:sp>
        <p:nvSpPr>
          <p:cNvPr id="983" name="Google Shape;983;p59"/>
          <p:cNvSpPr txBox="1"/>
          <p:nvPr/>
        </p:nvSpPr>
        <p:spPr>
          <a:xfrm rot="-420419">
            <a:off x="3659366" y="2569445"/>
            <a:ext cx="993520" cy="874685"/>
          </a:xfrm>
          <a:prstGeom prst="rect">
            <a:avLst/>
          </a:prstGeom>
          <a:no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000"/>
              <a:buFont typeface="Arial"/>
              <a:buNone/>
            </a:pPr>
            <a:r>
              <a:rPr lang="tr-TR" sz="3300">
                <a:solidFill>
                  <a:srgbClr val="0000FF"/>
                </a:solidFill>
                <a:highlight>
                  <a:srgbClr val="D9D9D9"/>
                </a:highlight>
                <a:latin typeface="Consolas"/>
                <a:ea typeface="Consolas"/>
                <a:cs typeface="Consolas"/>
                <a:sym typeface="Consolas"/>
              </a:rPr>
              <a:t>int</a:t>
            </a:r>
            <a:endParaRPr b="1" i="0" sz="3300" u="none" cap="none" strike="noStrike">
              <a:solidFill>
                <a:srgbClr val="0000FF"/>
              </a:solidFill>
              <a:highlight>
                <a:srgbClr val="D9D9D9"/>
              </a:highlight>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7" name="Shape 987"/>
        <p:cNvGrpSpPr/>
        <p:nvPr/>
      </p:nvGrpSpPr>
      <p:grpSpPr>
        <a:xfrm>
          <a:off x="0" y="0"/>
          <a:ext cx="0" cy="0"/>
          <a:chOff x="0" y="0"/>
          <a:chExt cx="0" cy="0"/>
        </a:xfrm>
      </p:grpSpPr>
      <p:sp>
        <p:nvSpPr>
          <p:cNvPr id="988" name="Google Shape;988;p6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89" name="Google Shape;989;p60"/>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 to Data Types</a:t>
            </a:r>
            <a:endParaRPr sz="4000">
              <a:solidFill>
                <a:srgbClr val="419DD3"/>
              </a:solidFill>
              <a:latin typeface="Raleway Medium"/>
              <a:ea typeface="Raleway Medium"/>
              <a:cs typeface="Raleway Medium"/>
              <a:sym typeface="Raleway Medium"/>
            </a:endParaRPr>
          </a:p>
        </p:txBody>
      </p:sp>
      <p:sp>
        <p:nvSpPr>
          <p:cNvPr id="990" name="Google Shape;990;p60"/>
          <p:cNvSpPr txBox="1"/>
          <p:nvPr>
            <p:ph idx="4294967295" type="subTitle"/>
          </p:nvPr>
        </p:nvSpPr>
        <p:spPr>
          <a:xfrm>
            <a:off x="0" y="800200"/>
            <a:ext cx="8850600" cy="31302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a:buChar char="▸"/>
            </a:pPr>
            <a:r>
              <a:rPr lang="tr-TR" sz="2400">
                <a:solidFill>
                  <a:srgbClr val="434343"/>
                </a:solidFill>
                <a:latin typeface="Montserrat"/>
                <a:ea typeface="Montserrat"/>
                <a:cs typeface="Montserrat"/>
                <a:sym typeface="Montserrat"/>
              </a:rPr>
              <a:t>Each data has a type.</a:t>
            </a:r>
            <a:endParaRPr sz="2400">
              <a:solidFill>
                <a:srgbClr val="434343"/>
              </a:solidFill>
              <a:latin typeface="Montserrat"/>
              <a:ea typeface="Montserrat"/>
              <a:cs typeface="Montserrat"/>
              <a:sym typeface="Montserrat"/>
            </a:endParaRPr>
          </a:p>
          <a:p>
            <a:pPr indent="0" lvl="0" marL="457200" marR="0" rtl="0" algn="just">
              <a:lnSpc>
                <a:spcPct val="110000"/>
              </a:lnSpc>
              <a:spcBef>
                <a:spcPts val="600"/>
              </a:spcBef>
              <a:spcAft>
                <a:spcPts val="0"/>
              </a:spcAft>
              <a:buNone/>
            </a:pPr>
            <a:r>
              <a:t/>
            </a:r>
            <a:endParaRPr sz="2400">
              <a:solidFill>
                <a:srgbClr val="434343"/>
              </a:solidFill>
              <a:latin typeface="Montserrat"/>
              <a:ea typeface="Montserrat"/>
              <a:cs typeface="Montserrat"/>
              <a:sym typeface="Montserrat"/>
            </a:endParaRPr>
          </a:p>
          <a:p>
            <a:pPr indent="-381000" lvl="0" marL="457200" marR="0" rtl="0" algn="just">
              <a:lnSpc>
                <a:spcPct val="110000"/>
              </a:lnSpc>
              <a:spcBef>
                <a:spcPts val="600"/>
              </a:spcBef>
              <a:spcAft>
                <a:spcPts val="0"/>
              </a:spcAft>
              <a:buClr>
                <a:srgbClr val="741B47"/>
              </a:buClr>
              <a:buSzPts val="2400"/>
              <a:buFont typeface="Montserrat"/>
              <a:buChar char="▸"/>
            </a:pPr>
            <a:r>
              <a:rPr lang="tr-TR" sz="2400">
                <a:solidFill>
                  <a:srgbClr val="434343"/>
                </a:solidFill>
                <a:latin typeface="Montserrat"/>
                <a:ea typeface="Montserrat"/>
                <a:cs typeface="Montserrat"/>
                <a:sym typeface="Montserrat"/>
              </a:rPr>
              <a:t>This type of data defines how you store it in memory and it also describes which process can be applied to it. </a:t>
            </a:r>
            <a:endParaRPr sz="2400">
              <a:solidFill>
                <a:srgbClr val="434343"/>
              </a:solidFill>
              <a:latin typeface="Montserrat"/>
              <a:ea typeface="Montserrat"/>
              <a:cs typeface="Montserrat"/>
              <a:sym typeface="Montserrat"/>
            </a:endParaRPr>
          </a:p>
          <a:p>
            <a:pPr indent="0" lvl="0" marL="0" marR="0" rtl="0" algn="just">
              <a:lnSpc>
                <a:spcPct val="110000"/>
              </a:lnSpc>
              <a:spcBef>
                <a:spcPts val="600"/>
              </a:spcBef>
              <a:spcAft>
                <a:spcPts val="0"/>
              </a:spcAft>
              <a:buNone/>
            </a:pPr>
            <a:r>
              <a:t/>
            </a:r>
            <a:endParaRPr sz="2400">
              <a:solidFill>
                <a:srgbClr val="434343"/>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6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96" name="Google Shape;996;p61"/>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 to Data Types</a:t>
            </a:r>
            <a:endParaRPr sz="4000">
              <a:solidFill>
                <a:srgbClr val="419DD3"/>
              </a:solidFill>
              <a:latin typeface="Raleway Medium"/>
              <a:ea typeface="Raleway Medium"/>
              <a:cs typeface="Raleway Medium"/>
              <a:sym typeface="Raleway Medium"/>
            </a:endParaRPr>
          </a:p>
        </p:txBody>
      </p:sp>
      <p:pic>
        <p:nvPicPr>
          <p:cNvPr id="997" name="Google Shape;997;p61"/>
          <p:cNvPicPr preferRelativeResize="0"/>
          <p:nvPr/>
        </p:nvPicPr>
        <p:blipFill>
          <a:blip r:embed="rId3">
            <a:alphaModFix/>
          </a:blip>
          <a:stretch>
            <a:fillRect/>
          </a:stretch>
        </p:blipFill>
        <p:spPr>
          <a:xfrm>
            <a:off x="5582592" y="1885900"/>
            <a:ext cx="2816831" cy="3257598"/>
          </a:xfrm>
          <a:prstGeom prst="rect">
            <a:avLst/>
          </a:prstGeom>
          <a:noFill/>
          <a:ln>
            <a:noFill/>
          </a:ln>
        </p:spPr>
      </p:pic>
      <p:sp>
        <p:nvSpPr>
          <p:cNvPr id="998" name="Google Shape;998;p61"/>
          <p:cNvSpPr txBox="1"/>
          <p:nvPr>
            <p:ph idx="4294967295" type="subTitle"/>
          </p:nvPr>
        </p:nvSpPr>
        <p:spPr>
          <a:xfrm>
            <a:off x="245875" y="800100"/>
            <a:ext cx="8783100" cy="626400"/>
          </a:xfrm>
          <a:prstGeom prst="rect">
            <a:avLst/>
          </a:prstGeom>
          <a:noFill/>
          <a:ln>
            <a:noFill/>
          </a:ln>
        </p:spPr>
        <p:txBody>
          <a:bodyPr anchorCtr="0" anchor="t" bIns="0" lIns="0" spcFirstLastPara="1" rIns="0" wrap="square" tIns="0">
            <a:noAutofit/>
          </a:bodyPr>
          <a:lstStyle/>
          <a:p>
            <a:pPr indent="-419100" lvl="0" marL="457200" marR="0" rtl="0" algn="just">
              <a:lnSpc>
                <a:spcPct val="110000"/>
              </a:lnSpc>
              <a:spcBef>
                <a:spcPts val="600"/>
              </a:spcBef>
              <a:spcAft>
                <a:spcPts val="0"/>
              </a:spcAft>
              <a:buClr>
                <a:srgbClr val="741B47"/>
              </a:buClr>
              <a:buSzPts val="3000"/>
              <a:buFont typeface="Montserrat"/>
              <a:buChar char="▸"/>
            </a:pPr>
            <a:r>
              <a:rPr b="1" lang="tr-TR" sz="2400">
                <a:solidFill>
                  <a:srgbClr val="0B5394"/>
                </a:solidFill>
                <a:latin typeface="Montserrat"/>
                <a:ea typeface="Montserrat"/>
                <a:cs typeface="Montserrat"/>
                <a:sym typeface="Montserrat"/>
              </a:rPr>
              <a:t>Some simple data types commonly used in Python.</a:t>
            </a:r>
            <a:endParaRPr b="1" i="0" sz="2400" u="none" cap="none" strike="noStrike">
              <a:solidFill>
                <a:srgbClr val="0B5394"/>
              </a:solidFill>
              <a:latin typeface="Montserrat"/>
              <a:ea typeface="Montserrat"/>
              <a:cs typeface="Montserrat"/>
              <a:sym typeface="Montserrat"/>
            </a:endParaRPr>
          </a:p>
        </p:txBody>
      </p:sp>
      <p:pic>
        <p:nvPicPr>
          <p:cNvPr id="999" name="Google Shape;999;p61"/>
          <p:cNvPicPr preferRelativeResize="0"/>
          <p:nvPr/>
        </p:nvPicPr>
        <p:blipFill>
          <a:blip r:embed="rId3">
            <a:alphaModFix/>
          </a:blip>
          <a:stretch>
            <a:fillRect/>
          </a:stretch>
        </p:blipFill>
        <p:spPr>
          <a:xfrm>
            <a:off x="4306624" y="3064400"/>
            <a:ext cx="1797787" cy="2079099"/>
          </a:xfrm>
          <a:prstGeom prst="rect">
            <a:avLst/>
          </a:prstGeom>
          <a:noFill/>
          <a:ln>
            <a:noFill/>
          </a:ln>
        </p:spPr>
      </p:pic>
      <p:sp>
        <p:nvSpPr>
          <p:cNvPr id="1000" name="Google Shape;1000;p61"/>
          <p:cNvSpPr txBox="1"/>
          <p:nvPr>
            <p:ph idx="4294967295" type="subTitle"/>
          </p:nvPr>
        </p:nvSpPr>
        <p:spPr>
          <a:xfrm>
            <a:off x="779275" y="1485900"/>
            <a:ext cx="2530500" cy="2167800"/>
          </a:xfrm>
          <a:prstGeom prst="rect">
            <a:avLst/>
          </a:prstGeom>
          <a:noFill/>
          <a:ln>
            <a:noFill/>
          </a:ln>
        </p:spPr>
        <p:txBody>
          <a:bodyPr anchorCtr="0" anchor="t" bIns="0" lIns="0" spcFirstLastPara="1" rIns="0" wrap="square" tIns="0">
            <a:noAutofit/>
          </a:bodyPr>
          <a:lstStyle/>
          <a:p>
            <a:pPr indent="-355600" lvl="0" marL="457200" marR="0" rtl="0" algn="just">
              <a:lnSpc>
                <a:spcPct val="110000"/>
              </a:lnSpc>
              <a:spcBef>
                <a:spcPts val="600"/>
              </a:spcBef>
              <a:spcAft>
                <a:spcPts val="0"/>
              </a:spcAft>
              <a:buClr>
                <a:srgbClr val="741B47"/>
              </a:buClr>
              <a:buSzPts val="2000"/>
              <a:buFont typeface="Montserrat"/>
              <a:buChar char="▸"/>
            </a:pPr>
            <a:r>
              <a:rPr lang="tr-TR">
                <a:solidFill>
                  <a:srgbClr val="0B5394"/>
                </a:solidFill>
                <a:latin typeface="Montserrat"/>
                <a:ea typeface="Montserrat"/>
                <a:cs typeface="Montserrat"/>
                <a:sym typeface="Montserrat"/>
              </a:rPr>
              <a:t>String,</a:t>
            </a:r>
            <a:endParaRPr>
              <a:solidFill>
                <a:srgbClr val="0B5394"/>
              </a:solidFill>
              <a:latin typeface="Montserrat"/>
              <a:ea typeface="Montserrat"/>
              <a:cs typeface="Montserrat"/>
              <a:sym typeface="Montserrat"/>
            </a:endParaRPr>
          </a:p>
          <a:p>
            <a:pPr indent="-355600" lvl="0" marL="457200" marR="0" rtl="0" algn="just">
              <a:lnSpc>
                <a:spcPct val="110000"/>
              </a:lnSpc>
              <a:spcBef>
                <a:spcPts val="600"/>
              </a:spcBef>
              <a:spcAft>
                <a:spcPts val="0"/>
              </a:spcAft>
              <a:buClr>
                <a:srgbClr val="741B47"/>
              </a:buClr>
              <a:buSzPts val="2000"/>
              <a:buFont typeface="Montserrat"/>
              <a:buChar char="▸"/>
            </a:pPr>
            <a:r>
              <a:rPr lang="tr-TR">
                <a:solidFill>
                  <a:srgbClr val="0B5394"/>
                </a:solidFill>
                <a:latin typeface="Montserrat"/>
                <a:ea typeface="Montserrat"/>
                <a:cs typeface="Montserrat"/>
                <a:sym typeface="Montserrat"/>
              </a:rPr>
              <a:t>Integer,</a:t>
            </a:r>
            <a:endParaRPr b="1">
              <a:solidFill>
                <a:srgbClr val="0B5394"/>
              </a:solidFill>
              <a:latin typeface="Montserrat"/>
              <a:ea typeface="Montserrat"/>
              <a:cs typeface="Montserrat"/>
              <a:sym typeface="Montserrat"/>
            </a:endParaRPr>
          </a:p>
          <a:p>
            <a:pPr indent="-355600" lvl="0" marL="457200" marR="0" rtl="0" algn="just">
              <a:lnSpc>
                <a:spcPct val="110000"/>
              </a:lnSpc>
              <a:spcBef>
                <a:spcPts val="600"/>
              </a:spcBef>
              <a:spcAft>
                <a:spcPts val="0"/>
              </a:spcAft>
              <a:buClr>
                <a:srgbClr val="741B47"/>
              </a:buClr>
              <a:buSzPts val="2000"/>
              <a:buFont typeface="Montserrat"/>
              <a:buChar char="▸"/>
            </a:pPr>
            <a:r>
              <a:rPr lang="tr-TR">
                <a:solidFill>
                  <a:srgbClr val="0B5394"/>
                </a:solidFill>
                <a:latin typeface="Montserrat"/>
                <a:ea typeface="Montserrat"/>
                <a:cs typeface="Montserrat"/>
                <a:sym typeface="Montserrat"/>
              </a:rPr>
              <a:t>Float,</a:t>
            </a:r>
            <a:endParaRPr b="1">
              <a:solidFill>
                <a:srgbClr val="0B5394"/>
              </a:solidFill>
              <a:latin typeface="Montserrat"/>
              <a:ea typeface="Montserrat"/>
              <a:cs typeface="Montserrat"/>
              <a:sym typeface="Montserrat"/>
            </a:endParaRPr>
          </a:p>
          <a:p>
            <a:pPr indent="-355600" lvl="0" marL="457200" marR="0" rtl="0" algn="just">
              <a:lnSpc>
                <a:spcPct val="110000"/>
              </a:lnSpc>
              <a:spcBef>
                <a:spcPts val="600"/>
              </a:spcBef>
              <a:spcAft>
                <a:spcPts val="0"/>
              </a:spcAft>
              <a:buClr>
                <a:srgbClr val="741B47"/>
              </a:buClr>
              <a:buSzPts val="2000"/>
              <a:buFont typeface="Montserrat"/>
              <a:buChar char="▸"/>
            </a:pPr>
            <a:r>
              <a:rPr lang="tr-TR">
                <a:solidFill>
                  <a:srgbClr val="0B5394"/>
                </a:solidFill>
                <a:latin typeface="Montserrat"/>
                <a:ea typeface="Montserrat"/>
                <a:cs typeface="Montserrat"/>
                <a:sym typeface="Montserrat"/>
              </a:rPr>
              <a:t>Boolean.</a:t>
            </a:r>
            <a:endParaRPr b="1">
              <a:solidFill>
                <a:srgbClr val="0B5394"/>
              </a:solidFill>
              <a:latin typeface="Montserrat"/>
              <a:ea typeface="Montserrat"/>
              <a:cs typeface="Montserrat"/>
              <a:sym typeface="Montserrat"/>
            </a:endParaRPr>
          </a:p>
        </p:txBody>
      </p:sp>
      <p:pic>
        <p:nvPicPr>
          <p:cNvPr id="1001" name="Google Shape;1001;p61"/>
          <p:cNvPicPr preferRelativeResize="0"/>
          <p:nvPr/>
        </p:nvPicPr>
        <p:blipFill>
          <a:blip r:embed="rId4">
            <a:alphaModFix/>
          </a:blip>
          <a:stretch>
            <a:fillRect/>
          </a:stretch>
        </p:blipFill>
        <p:spPr>
          <a:xfrm>
            <a:off x="1852853" y="2110500"/>
            <a:ext cx="718325" cy="918625"/>
          </a:xfrm>
          <a:prstGeom prst="rect">
            <a:avLst/>
          </a:prstGeom>
          <a:noFill/>
          <a:ln>
            <a:noFill/>
          </a:ln>
        </p:spPr>
      </p:pic>
      <p:pic>
        <p:nvPicPr>
          <p:cNvPr id="1002" name="Google Shape;1002;p61"/>
          <p:cNvPicPr preferRelativeResize="0"/>
          <p:nvPr/>
        </p:nvPicPr>
        <p:blipFill>
          <a:blip r:embed="rId4">
            <a:alphaModFix/>
          </a:blip>
          <a:stretch>
            <a:fillRect/>
          </a:stretch>
        </p:blipFill>
        <p:spPr>
          <a:xfrm>
            <a:off x="8387503" y="312325"/>
            <a:ext cx="718325" cy="918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62"/>
          <p:cNvSpPr txBox="1"/>
          <p:nvPr>
            <p:ph type="ctrTitle"/>
          </p:nvPr>
        </p:nvSpPr>
        <p:spPr>
          <a:xfrm>
            <a:off x="933450" y="2168225"/>
            <a:ext cx="6848400" cy="6786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Strings</a:t>
            </a:r>
            <a:endParaRPr>
              <a:solidFill>
                <a:srgbClr val="409CD1"/>
              </a:solidFill>
            </a:endParaRPr>
          </a:p>
        </p:txBody>
      </p:sp>
      <p:sp>
        <p:nvSpPr>
          <p:cNvPr id="1008" name="Google Shape;1008;p62"/>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SzPts val="1800"/>
              <a:buNone/>
            </a:pPr>
            <a:r>
              <a:t/>
            </a:r>
            <a:endParaRPr/>
          </a:p>
        </p:txBody>
      </p:sp>
      <p:sp>
        <p:nvSpPr>
          <p:cNvPr id="1009" name="Google Shape;1009;p62"/>
          <p:cNvSpPr txBox="1"/>
          <p:nvPr/>
        </p:nvSpPr>
        <p:spPr>
          <a:xfrm rot="-1177756">
            <a:off x="1257994" y="1668528"/>
            <a:ext cx="7910512" cy="876952"/>
          </a:xfrm>
          <a:prstGeom prst="rect">
            <a:avLst/>
          </a:prstGeom>
          <a:no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tr-TR" sz="3300">
                <a:solidFill>
                  <a:srgbClr val="FF0000"/>
                </a:solidFill>
                <a:highlight>
                  <a:srgbClr val="F3F3F3"/>
                </a:highlight>
                <a:latin typeface="Consolas"/>
                <a:ea typeface="Consolas"/>
                <a:cs typeface="Consolas"/>
                <a:sym typeface="Consolas"/>
              </a:rPr>
              <a:t>"string is the most used type"</a:t>
            </a:r>
            <a:endParaRPr b="1" i="0" sz="3300" u="none" cap="none" strike="noStrike">
              <a:solidFill>
                <a:srgbClr val="FF0000"/>
              </a:solidFill>
              <a:highlight>
                <a:srgbClr val="F3F3F3"/>
              </a:highlight>
              <a:latin typeface="Consolas"/>
              <a:ea typeface="Consolas"/>
              <a:cs typeface="Consolas"/>
              <a:sym typeface="Consolas"/>
            </a:endParaRPr>
          </a:p>
        </p:txBody>
      </p:sp>
      <p:sp>
        <p:nvSpPr>
          <p:cNvPr id="1010" name="Google Shape;1010;p62"/>
          <p:cNvSpPr txBox="1"/>
          <p:nvPr/>
        </p:nvSpPr>
        <p:spPr>
          <a:xfrm rot="1914132">
            <a:off x="2337060" y="542508"/>
            <a:ext cx="1818832" cy="849446"/>
          </a:xfrm>
          <a:prstGeom prst="rect">
            <a:avLst/>
          </a:prstGeom>
          <a:no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00"/>
              <a:buFont typeface="Arial"/>
              <a:buNone/>
            </a:pPr>
            <a:r>
              <a:rPr lang="tr-TR" sz="3500">
                <a:solidFill>
                  <a:srgbClr val="FF0000"/>
                </a:solidFill>
                <a:highlight>
                  <a:srgbClr val="F3F3F3"/>
                </a:highlight>
                <a:latin typeface="Consolas"/>
                <a:ea typeface="Consolas"/>
                <a:cs typeface="Consolas"/>
                <a:sym typeface="Consolas"/>
              </a:rPr>
              <a:t>"2022"</a:t>
            </a:r>
            <a:endParaRPr i="0" sz="3500" u="none" cap="none" strike="noStrike">
              <a:solidFill>
                <a:srgbClr val="FF0000"/>
              </a:solidFill>
              <a:highlight>
                <a:srgbClr val="F3F3F3"/>
              </a:highlight>
              <a:latin typeface="Consolas"/>
              <a:ea typeface="Consolas"/>
              <a:cs typeface="Consolas"/>
              <a:sym typeface="Consolas"/>
            </a:endParaRPr>
          </a:p>
        </p:txBody>
      </p:sp>
      <p:sp>
        <p:nvSpPr>
          <p:cNvPr id="1011" name="Google Shape;1011;p62"/>
          <p:cNvSpPr txBox="1"/>
          <p:nvPr/>
        </p:nvSpPr>
        <p:spPr>
          <a:xfrm rot="753406">
            <a:off x="738013" y="3807070"/>
            <a:ext cx="5799723" cy="601211"/>
          </a:xfrm>
          <a:prstGeom prst="rect">
            <a:avLst/>
          </a:prstGeom>
          <a:no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lang="tr-TR" sz="2000">
                <a:solidFill>
                  <a:srgbClr val="FF0000"/>
                </a:solidFill>
                <a:highlight>
                  <a:srgbClr val="EFEFEF"/>
                </a:highlight>
                <a:latin typeface="Consolas"/>
                <a:ea typeface="Consolas"/>
                <a:cs typeface="Consolas"/>
                <a:sym typeface="Consolas"/>
              </a:rPr>
              <a:t>"i have 3 lb. of apple"</a:t>
            </a:r>
            <a:endParaRPr b="1" i="0" sz="2000" u="none" cap="none" strike="noStrike">
              <a:solidFill>
                <a:srgbClr val="0000FF"/>
              </a:solidFill>
              <a:highlight>
                <a:srgbClr val="EFEFEF"/>
              </a:highlight>
              <a:latin typeface="Consolas"/>
              <a:ea typeface="Consolas"/>
              <a:cs typeface="Consolas"/>
              <a:sym typeface="Consolas"/>
            </a:endParaRPr>
          </a:p>
        </p:txBody>
      </p:sp>
      <p:sp>
        <p:nvSpPr>
          <p:cNvPr id="1012" name="Google Shape;1012;p62"/>
          <p:cNvSpPr txBox="1"/>
          <p:nvPr/>
        </p:nvSpPr>
        <p:spPr>
          <a:xfrm rot="-420419">
            <a:off x="873966" y="1168070"/>
            <a:ext cx="993520" cy="874685"/>
          </a:xfrm>
          <a:prstGeom prst="rect">
            <a:avLst/>
          </a:prstGeom>
          <a:no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000"/>
              <a:buFont typeface="Arial"/>
              <a:buNone/>
            </a:pPr>
            <a:r>
              <a:rPr lang="tr-TR" sz="3300">
                <a:solidFill>
                  <a:srgbClr val="FF0000"/>
                </a:solidFill>
                <a:highlight>
                  <a:srgbClr val="D9D9D9"/>
                </a:highlight>
                <a:latin typeface="Consolas"/>
                <a:ea typeface="Consolas"/>
                <a:cs typeface="Consolas"/>
                <a:sym typeface="Consolas"/>
              </a:rPr>
              <a:t>str</a:t>
            </a:r>
            <a:endParaRPr b="1" i="0" sz="3300" u="none" cap="none" strike="noStrike">
              <a:solidFill>
                <a:srgbClr val="434343"/>
              </a:solidFill>
              <a:highlight>
                <a:srgbClr val="D9D9D9"/>
              </a:highlight>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6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018" name="Google Shape;1018;p63"/>
          <p:cNvSpPr txBox="1"/>
          <p:nvPr/>
        </p:nvSpPr>
        <p:spPr>
          <a:xfrm>
            <a:off x="431800" y="173800"/>
            <a:ext cx="82740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400">
                <a:solidFill>
                  <a:srgbClr val="741B47"/>
                </a:solidFill>
                <a:latin typeface="Raleway Medium"/>
                <a:ea typeface="Raleway Medium"/>
                <a:cs typeface="Raleway Medium"/>
                <a:sym typeface="Raleway Medium"/>
              </a:rPr>
              <a:t>Strings</a:t>
            </a:r>
            <a:endParaRPr b="0" i="0" sz="3400" u="none" cap="none" strike="noStrike">
              <a:solidFill>
                <a:srgbClr val="419ED3"/>
              </a:solidFill>
              <a:latin typeface="Raleway SemiBold"/>
              <a:ea typeface="Raleway SemiBold"/>
              <a:cs typeface="Raleway SemiBold"/>
              <a:sym typeface="Raleway SemiBold"/>
            </a:endParaRPr>
          </a:p>
        </p:txBody>
      </p:sp>
      <p:sp>
        <p:nvSpPr>
          <p:cNvPr id="1019" name="Google Shape;1019;p63"/>
          <p:cNvSpPr txBox="1"/>
          <p:nvPr>
            <p:ph idx="4294967295" type="subTitle"/>
          </p:nvPr>
        </p:nvSpPr>
        <p:spPr>
          <a:xfrm>
            <a:off x="299525" y="800100"/>
            <a:ext cx="8577000" cy="9627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Raleway"/>
              <a:buChar char="▸"/>
            </a:pPr>
            <a:r>
              <a:rPr lang="tr-TR" sz="2400">
                <a:solidFill>
                  <a:srgbClr val="434343"/>
                </a:solidFill>
                <a:latin typeface="Montserrat"/>
                <a:ea typeface="Montserrat"/>
                <a:cs typeface="Montserrat"/>
                <a:sym typeface="Montserrat"/>
              </a:rPr>
              <a:t>If you want to work with any </a:t>
            </a:r>
            <a:r>
              <a:rPr b="1" lang="tr-TR" sz="2400">
                <a:solidFill>
                  <a:srgbClr val="0B5394"/>
                </a:solidFill>
                <a:latin typeface="Montserrat"/>
                <a:ea typeface="Montserrat"/>
                <a:cs typeface="Montserrat"/>
                <a:sym typeface="Montserrat"/>
              </a:rPr>
              <a:t>textual</a:t>
            </a:r>
            <a:r>
              <a:rPr lang="tr-TR" sz="2400">
                <a:solidFill>
                  <a:srgbClr val="434343"/>
                </a:solidFill>
                <a:latin typeface="Montserrat"/>
                <a:ea typeface="Montserrat"/>
                <a:cs typeface="Montserrat"/>
                <a:sym typeface="Montserrat"/>
              </a:rPr>
              <a:t> characters in your code, you have to work with strings.</a:t>
            </a:r>
            <a:endParaRPr b="0" i="0" sz="2400" u="none" cap="none" strike="noStrike">
              <a:solidFill>
                <a:schemeClr val="dk1"/>
              </a:solidFill>
              <a:latin typeface="Montserrat"/>
              <a:ea typeface="Montserrat"/>
              <a:cs typeface="Montserrat"/>
              <a:sym typeface="Montserrat"/>
            </a:endParaRPr>
          </a:p>
        </p:txBody>
      </p:sp>
      <p:sp>
        <p:nvSpPr>
          <p:cNvPr id="1020" name="Google Shape;1020;p63"/>
          <p:cNvSpPr txBox="1"/>
          <p:nvPr/>
        </p:nvSpPr>
        <p:spPr>
          <a:xfrm>
            <a:off x="402800" y="1837300"/>
            <a:ext cx="4824300" cy="8982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my_text =</a:t>
            </a:r>
            <a:r>
              <a:rPr lang="tr-TR" sz="2000">
                <a:solidFill>
                  <a:srgbClr val="0000FF"/>
                </a:solidFill>
                <a:latin typeface="Consolas"/>
                <a:ea typeface="Consolas"/>
                <a:cs typeface="Consolas"/>
                <a:sym typeface="Consolas"/>
              </a:rPr>
              <a:t> </a:t>
            </a:r>
            <a:r>
              <a:rPr lang="tr-TR" sz="2000">
                <a:solidFill>
                  <a:srgbClr val="FF0000"/>
                </a:solidFill>
                <a:latin typeface="Consolas"/>
                <a:ea typeface="Consolas"/>
                <a:cs typeface="Consolas"/>
                <a:sym typeface="Consolas"/>
              </a:rPr>
              <a:t>'being a good person'</a:t>
            </a:r>
            <a:endParaRPr sz="2000">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tr-TR" sz="2000" u="none" cap="none" strike="noStrike">
                <a:solidFill>
                  <a:srgbClr val="0000FF"/>
                </a:solidFill>
                <a:latin typeface="Consolas"/>
                <a:ea typeface="Consolas"/>
                <a:cs typeface="Consolas"/>
                <a:sym typeface="Consolas"/>
              </a:rPr>
              <a:t>print</a:t>
            </a:r>
            <a:r>
              <a:rPr b="0" i="0" lang="tr-TR" sz="2000" u="none" cap="none" strike="noStrike">
                <a:solidFill>
                  <a:srgbClr val="000000"/>
                </a:solidFill>
                <a:latin typeface="Consolas"/>
                <a:ea typeface="Consolas"/>
                <a:cs typeface="Consolas"/>
                <a:sym typeface="Consolas"/>
              </a:rPr>
              <a:t>(</a:t>
            </a:r>
            <a:r>
              <a:rPr lang="tr-TR" sz="2000">
                <a:solidFill>
                  <a:srgbClr val="434343"/>
                </a:solidFill>
                <a:latin typeface="Consolas"/>
                <a:ea typeface="Consolas"/>
                <a:cs typeface="Consolas"/>
                <a:sym typeface="Consolas"/>
              </a:rPr>
              <a:t>my_text</a:t>
            </a:r>
            <a:r>
              <a:rPr b="0" i="0" lang="tr-TR" sz="2000" u="none" cap="none" strike="noStrike">
                <a:solidFill>
                  <a:srgbClr val="000000"/>
                </a:solidFill>
                <a:latin typeface="Consolas"/>
                <a:ea typeface="Consolas"/>
                <a:cs typeface="Consolas"/>
                <a:sym typeface="Consolas"/>
              </a:rPr>
              <a:t>)</a:t>
            </a:r>
            <a:endParaRPr b="0" i="0" sz="2000" u="none" cap="none" strike="noStrike">
              <a:solidFill>
                <a:srgbClr val="000000"/>
              </a:solidFill>
              <a:latin typeface="Consolas"/>
              <a:ea typeface="Consolas"/>
              <a:cs typeface="Consolas"/>
              <a:sym typeface="Consolas"/>
            </a:endParaRPr>
          </a:p>
        </p:txBody>
      </p:sp>
      <p:sp>
        <p:nvSpPr>
          <p:cNvPr id="1021" name="Google Shape;1021;p63"/>
          <p:cNvSpPr txBox="1"/>
          <p:nvPr/>
        </p:nvSpPr>
        <p:spPr>
          <a:xfrm>
            <a:off x="5579225" y="1837300"/>
            <a:ext cx="3297300" cy="1336200"/>
          </a:xfrm>
          <a:prstGeom prst="rect">
            <a:avLst/>
          </a:prstGeom>
          <a:solidFill>
            <a:srgbClr val="D9EAD3"/>
          </a:solidFill>
          <a:ln>
            <a:noFill/>
          </a:ln>
          <a:effectLst>
            <a:outerShdw blurRad="57150" rotWithShape="0" algn="bl" dir="5400000" dist="57150">
              <a:srgbClr val="000000">
                <a:alpha val="49800"/>
              </a:srgbClr>
            </a:outerShdw>
          </a:effectLst>
        </p:spPr>
        <p:txBody>
          <a:bodyPr anchorCtr="0" anchor="t" bIns="91425" lIns="91425" spcFirstLastPara="1" rIns="91425" wrap="square" tIns="91425">
            <a:noAutofit/>
          </a:bodyPr>
          <a:lstStyle/>
          <a:p>
            <a:pPr indent="0" lvl="0" marL="0" marR="0" rtl="0" algn="ctr">
              <a:lnSpc>
                <a:spcPct val="110000"/>
              </a:lnSpc>
              <a:spcBef>
                <a:spcPts val="600"/>
              </a:spcBef>
              <a:spcAft>
                <a:spcPts val="0"/>
              </a:spcAft>
              <a:buClr>
                <a:srgbClr val="000000"/>
              </a:buClr>
              <a:buSzPts val="3200"/>
              <a:buFont typeface="Arial"/>
              <a:buNone/>
            </a:pPr>
            <a:r>
              <a:rPr lang="tr-TR" sz="3200">
                <a:solidFill>
                  <a:srgbClr val="0B5394"/>
                </a:solidFill>
                <a:latin typeface="Montserrat"/>
                <a:ea typeface="Montserrat"/>
                <a:cs typeface="Montserrat"/>
                <a:sym typeface="Montserrat"/>
              </a:rPr>
              <a:t>String </a:t>
            </a:r>
            <a:r>
              <a:rPr lang="tr-TR" sz="3200">
                <a:solidFill>
                  <a:srgbClr val="434343"/>
                </a:solidFill>
                <a:latin typeface="Montserrat"/>
                <a:ea typeface="Montserrat"/>
                <a:cs typeface="Montserrat"/>
                <a:sym typeface="Montserrat"/>
              </a:rPr>
              <a:t>type is called </a:t>
            </a:r>
            <a:r>
              <a:rPr lang="tr-TR" sz="3200">
                <a:solidFill>
                  <a:srgbClr val="FF0000"/>
                </a:solidFill>
                <a:highlight>
                  <a:srgbClr val="EFEFEF"/>
                </a:highlight>
                <a:latin typeface="Consolas"/>
                <a:ea typeface="Consolas"/>
                <a:cs typeface="Consolas"/>
                <a:sym typeface="Consolas"/>
              </a:rPr>
              <a:t>str</a:t>
            </a:r>
            <a:r>
              <a:rPr lang="tr-TR" sz="3200">
                <a:solidFill>
                  <a:srgbClr val="434343"/>
                </a:solidFill>
                <a:latin typeface="Montserrat"/>
                <a:ea typeface="Montserrat"/>
                <a:cs typeface="Montserrat"/>
                <a:sym typeface="Montserrat"/>
              </a:rPr>
              <a:t>.</a:t>
            </a:r>
            <a:endParaRPr b="0" i="0" sz="3200" u="none" cap="none" strike="noStrike">
              <a:solidFill>
                <a:srgbClr val="434343"/>
              </a:solidFill>
              <a:latin typeface="Arial"/>
              <a:ea typeface="Arial"/>
              <a:cs typeface="Arial"/>
              <a:sym typeface="Arial"/>
            </a:endParaRPr>
          </a:p>
        </p:txBody>
      </p:sp>
      <p:sp>
        <p:nvSpPr>
          <p:cNvPr id="1022" name="Google Shape;1022;p63">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3"/>
          <p:cNvSpPr txBox="1"/>
          <p:nvPr/>
        </p:nvSpPr>
        <p:spPr>
          <a:xfrm>
            <a:off x="737200" y="3478175"/>
            <a:ext cx="2305500" cy="5208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FF00FF"/>
                </a:solidFill>
                <a:latin typeface="Consolas"/>
                <a:ea typeface="Consolas"/>
                <a:cs typeface="Consolas"/>
                <a:sym typeface="Consolas"/>
              </a:rPr>
              <a:t>type</a:t>
            </a:r>
            <a:r>
              <a:rPr lang="tr-TR" sz="2000">
                <a:solidFill>
                  <a:srgbClr val="434343"/>
                </a:solidFill>
                <a:latin typeface="Consolas"/>
                <a:ea typeface="Consolas"/>
                <a:cs typeface="Consolas"/>
                <a:sym typeface="Consolas"/>
              </a:rPr>
              <a:t>(variable)</a:t>
            </a:r>
            <a:endParaRPr sz="2000">
              <a:solidFill>
                <a:srgbClr val="434343"/>
              </a:solidFill>
              <a:latin typeface="Consolas"/>
              <a:ea typeface="Consolas"/>
              <a:cs typeface="Consolas"/>
              <a:sym typeface="Consolas"/>
            </a:endParaRPr>
          </a:p>
        </p:txBody>
      </p:sp>
      <p:pic>
        <p:nvPicPr>
          <p:cNvPr id="1024" name="Google Shape;1024;p63"/>
          <p:cNvPicPr preferRelativeResize="0"/>
          <p:nvPr/>
        </p:nvPicPr>
        <p:blipFill>
          <a:blip r:embed="rId4">
            <a:alphaModFix/>
          </a:blip>
          <a:stretch>
            <a:fillRect/>
          </a:stretch>
        </p:blipFill>
        <p:spPr>
          <a:xfrm>
            <a:off x="198825" y="3289604"/>
            <a:ext cx="456900" cy="89794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6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030" name="Google Shape;1030;p64"/>
          <p:cNvSpPr txBox="1"/>
          <p:nvPr/>
        </p:nvSpPr>
        <p:spPr>
          <a:xfrm>
            <a:off x="431800" y="173800"/>
            <a:ext cx="82740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400">
                <a:solidFill>
                  <a:srgbClr val="741B47"/>
                </a:solidFill>
                <a:latin typeface="Raleway Medium"/>
                <a:ea typeface="Raleway Medium"/>
                <a:cs typeface="Raleway Medium"/>
                <a:sym typeface="Raleway Medium"/>
              </a:rPr>
              <a:t>Strings</a:t>
            </a:r>
            <a:endParaRPr b="0" i="0" sz="3400" u="none" cap="none" strike="noStrike">
              <a:solidFill>
                <a:srgbClr val="419ED3"/>
              </a:solidFill>
              <a:latin typeface="Raleway SemiBold"/>
              <a:ea typeface="Raleway SemiBold"/>
              <a:cs typeface="Raleway SemiBold"/>
              <a:sym typeface="Raleway SemiBold"/>
            </a:endParaRPr>
          </a:p>
        </p:txBody>
      </p:sp>
      <p:sp>
        <p:nvSpPr>
          <p:cNvPr id="1031" name="Google Shape;1031;p64"/>
          <p:cNvSpPr txBox="1"/>
          <p:nvPr>
            <p:ph idx="4294967295" type="subTitle"/>
          </p:nvPr>
        </p:nvSpPr>
        <p:spPr>
          <a:xfrm>
            <a:off x="299525" y="800100"/>
            <a:ext cx="8577000" cy="9627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Raleway"/>
              <a:buChar char="▸"/>
            </a:pPr>
            <a:r>
              <a:rPr lang="tr-TR" sz="2400">
                <a:solidFill>
                  <a:srgbClr val="434343"/>
                </a:solidFill>
                <a:latin typeface="Montserrat"/>
                <a:ea typeface="Montserrat"/>
                <a:cs typeface="Montserrat"/>
                <a:sym typeface="Montserrat"/>
              </a:rPr>
              <a:t>If you want to work with any </a:t>
            </a:r>
            <a:r>
              <a:rPr b="1" lang="tr-TR" sz="2400">
                <a:solidFill>
                  <a:srgbClr val="0B5394"/>
                </a:solidFill>
                <a:latin typeface="Montserrat"/>
                <a:ea typeface="Montserrat"/>
                <a:cs typeface="Montserrat"/>
                <a:sym typeface="Montserrat"/>
              </a:rPr>
              <a:t>textual</a:t>
            </a:r>
            <a:r>
              <a:rPr lang="tr-TR" sz="2400">
                <a:solidFill>
                  <a:srgbClr val="434343"/>
                </a:solidFill>
                <a:latin typeface="Montserrat"/>
                <a:ea typeface="Montserrat"/>
                <a:cs typeface="Montserrat"/>
                <a:sym typeface="Montserrat"/>
              </a:rPr>
              <a:t> characters in your code, you have to work with strings.</a:t>
            </a:r>
            <a:endParaRPr b="0" i="0" sz="2400" u="none" cap="none" strike="noStrike">
              <a:solidFill>
                <a:schemeClr val="dk1"/>
              </a:solidFill>
              <a:latin typeface="Montserrat"/>
              <a:ea typeface="Montserrat"/>
              <a:cs typeface="Montserrat"/>
              <a:sym typeface="Montserrat"/>
            </a:endParaRPr>
          </a:p>
        </p:txBody>
      </p:sp>
      <p:sp>
        <p:nvSpPr>
          <p:cNvPr id="1032" name="Google Shape;1032;p64"/>
          <p:cNvSpPr txBox="1"/>
          <p:nvPr/>
        </p:nvSpPr>
        <p:spPr>
          <a:xfrm>
            <a:off x="402800" y="1837300"/>
            <a:ext cx="4824300" cy="8982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my_text =</a:t>
            </a:r>
            <a:r>
              <a:rPr lang="tr-TR" sz="2000">
                <a:solidFill>
                  <a:srgbClr val="0000FF"/>
                </a:solidFill>
                <a:latin typeface="Consolas"/>
                <a:ea typeface="Consolas"/>
                <a:cs typeface="Consolas"/>
                <a:sym typeface="Consolas"/>
              </a:rPr>
              <a:t> </a:t>
            </a:r>
            <a:r>
              <a:rPr lang="tr-TR" sz="2000">
                <a:solidFill>
                  <a:srgbClr val="FF0000"/>
                </a:solidFill>
                <a:latin typeface="Consolas"/>
                <a:ea typeface="Consolas"/>
                <a:cs typeface="Consolas"/>
                <a:sym typeface="Consolas"/>
              </a:rPr>
              <a:t>'being a good person'</a:t>
            </a:r>
            <a:endParaRPr sz="2000">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tr-TR" sz="2000" u="none" cap="none" strike="noStrike">
                <a:solidFill>
                  <a:srgbClr val="0000FF"/>
                </a:solidFill>
                <a:latin typeface="Consolas"/>
                <a:ea typeface="Consolas"/>
                <a:cs typeface="Consolas"/>
                <a:sym typeface="Consolas"/>
              </a:rPr>
              <a:t>print</a:t>
            </a:r>
            <a:r>
              <a:rPr b="0" i="0" lang="tr-TR" sz="2000" u="none" cap="none" strike="noStrike">
                <a:solidFill>
                  <a:srgbClr val="000000"/>
                </a:solidFill>
                <a:latin typeface="Consolas"/>
                <a:ea typeface="Consolas"/>
                <a:cs typeface="Consolas"/>
                <a:sym typeface="Consolas"/>
              </a:rPr>
              <a:t>(</a:t>
            </a:r>
            <a:r>
              <a:rPr lang="tr-TR" sz="2000">
                <a:solidFill>
                  <a:srgbClr val="434343"/>
                </a:solidFill>
                <a:latin typeface="Consolas"/>
                <a:ea typeface="Consolas"/>
                <a:cs typeface="Consolas"/>
                <a:sym typeface="Consolas"/>
              </a:rPr>
              <a:t>my_text</a:t>
            </a:r>
            <a:r>
              <a:rPr b="0" i="0" lang="tr-TR" sz="2000" u="none" cap="none" strike="noStrike">
                <a:solidFill>
                  <a:srgbClr val="000000"/>
                </a:solidFill>
                <a:latin typeface="Consolas"/>
                <a:ea typeface="Consolas"/>
                <a:cs typeface="Consolas"/>
                <a:sym typeface="Consolas"/>
              </a:rPr>
              <a:t>)</a:t>
            </a:r>
            <a:endParaRPr b="0" i="0" sz="2000" u="none" cap="none" strike="noStrike">
              <a:solidFill>
                <a:srgbClr val="000000"/>
              </a:solidFill>
              <a:latin typeface="Consolas"/>
              <a:ea typeface="Consolas"/>
              <a:cs typeface="Consolas"/>
              <a:sym typeface="Consolas"/>
            </a:endParaRPr>
          </a:p>
        </p:txBody>
      </p:sp>
      <p:sp>
        <p:nvSpPr>
          <p:cNvPr id="1033" name="Google Shape;1033;p64"/>
          <p:cNvSpPr txBox="1"/>
          <p:nvPr/>
        </p:nvSpPr>
        <p:spPr>
          <a:xfrm>
            <a:off x="402800" y="2980300"/>
            <a:ext cx="4824300" cy="626400"/>
          </a:xfrm>
          <a:prstGeom prst="rect">
            <a:avLst/>
          </a:prstGeom>
          <a:solidFill>
            <a:srgbClr val="D9D9D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tr-TR" sz="2000" u="none" cap="none" strike="noStrike">
                <a:solidFill>
                  <a:srgbClr val="434343"/>
                </a:solidFill>
                <a:latin typeface="Consolas"/>
                <a:ea typeface="Consolas"/>
                <a:cs typeface="Consolas"/>
                <a:sym typeface="Consolas"/>
              </a:rPr>
              <a:t>being a good person</a:t>
            </a:r>
            <a:endParaRPr b="0" i="0" sz="2000" u="none" cap="none" strike="noStrike">
              <a:solidFill>
                <a:srgbClr val="434343"/>
              </a:solidFill>
              <a:latin typeface="Consolas"/>
              <a:ea typeface="Consolas"/>
              <a:cs typeface="Consolas"/>
              <a:sym typeface="Consolas"/>
            </a:endParaRPr>
          </a:p>
        </p:txBody>
      </p:sp>
      <p:sp>
        <p:nvSpPr>
          <p:cNvPr id="1034" name="Google Shape;1034;p64"/>
          <p:cNvSpPr txBox="1"/>
          <p:nvPr>
            <p:ph idx="4294967295" type="subTitle"/>
          </p:nvPr>
        </p:nvSpPr>
        <p:spPr>
          <a:xfrm>
            <a:off x="299525" y="3771900"/>
            <a:ext cx="8577000" cy="962700"/>
          </a:xfrm>
          <a:prstGeom prst="rect">
            <a:avLst/>
          </a:prstGeom>
          <a:noFill/>
          <a:ln>
            <a:noFill/>
          </a:ln>
        </p:spPr>
        <p:txBody>
          <a:bodyPr anchorCtr="0" anchor="t" bIns="0" lIns="0" spcFirstLastPara="1" rIns="0" wrap="square" tIns="0">
            <a:noAutofit/>
          </a:bodyPr>
          <a:lstStyle/>
          <a:p>
            <a:pPr indent="-374650" lvl="0" marL="457200" marR="0" rtl="0" algn="just">
              <a:lnSpc>
                <a:spcPct val="110000"/>
              </a:lnSpc>
              <a:spcBef>
                <a:spcPts val="600"/>
              </a:spcBef>
              <a:spcAft>
                <a:spcPts val="0"/>
              </a:spcAft>
              <a:buClr>
                <a:srgbClr val="741B47"/>
              </a:buClr>
              <a:buSzPts val="2300"/>
              <a:buFont typeface="Raleway"/>
              <a:buChar char="▸"/>
            </a:pPr>
            <a:r>
              <a:rPr lang="tr-TR" sz="2300">
                <a:latin typeface="Montserrat"/>
                <a:ea typeface="Montserrat"/>
                <a:cs typeface="Montserrat"/>
                <a:sym typeface="Montserrat"/>
              </a:rPr>
              <a:t>Strings are identiﬁed as a set of characters represented in the </a:t>
            </a:r>
            <a:r>
              <a:rPr lang="tr-TR" sz="2300">
                <a:solidFill>
                  <a:srgbClr val="FF0000"/>
                </a:solidFill>
                <a:latin typeface="Montserrat"/>
                <a:ea typeface="Montserrat"/>
                <a:cs typeface="Montserrat"/>
                <a:sym typeface="Montserrat"/>
              </a:rPr>
              <a:t>single</a:t>
            </a:r>
            <a:r>
              <a:rPr lang="tr-TR" sz="2300">
                <a:latin typeface="Montserrat"/>
                <a:ea typeface="Montserrat"/>
                <a:cs typeface="Montserrat"/>
                <a:sym typeface="Montserrat"/>
              </a:rPr>
              <a:t> or </a:t>
            </a:r>
            <a:r>
              <a:rPr lang="tr-TR" sz="2300">
                <a:solidFill>
                  <a:srgbClr val="FF0000"/>
                </a:solidFill>
                <a:latin typeface="Montserrat"/>
                <a:ea typeface="Montserrat"/>
                <a:cs typeface="Montserrat"/>
                <a:sym typeface="Montserrat"/>
              </a:rPr>
              <a:t>double</a:t>
            </a:r>
            <a:r>
              <a:rPr lang="tr-TR" sz="2300">
                <a:latin typeface="Montserrat"/>
                <a:ea typeface="Montserrat"/>
                <a:cs typeface="Montserrat"/>
                <a:sym typeface="Montserrat"/>
              </a:rPr>
              <a:t> quotes.</a:t>
            </a:r>
            <a:endParaRPr b="0" i="0" sz="2300" u="none" cap="none" strike="noStrike">
              <a:solidFill>
                <a:schemeClr val="dk1"/>
              </a:solidFill>
              <a:latin typeface="Montserrat"/>
              <a:ea typeface="Montserrat"/>
              <a:cs typeface="Montserrat"/>
              <a:sym typeface="Montserrat"/>
            </a:endParaRPr>
          </a:p>
        </p:txBody>
      </p:sp>
      <p:sp>
        <p:nvSpPr>
          <p:cNvPr id="1035" name="Google Shape;1035;p64"/>
          <p:cNvSpPr txBox="1"/>
          <p:nvPr/>
        </p:nvSpPr>
        <p:spPr>
          <a:xfrm>
            <a:off x="5579225" y="1837300"/>
            <a:ext cx="3297300" cy="1336200"/>
          </a:xfrm>
          <a:prstGeom prst="rect">
            <a:avLst/>
          </a:prstGeom>
          <a:solidFill>
            <a:srgbClr val="D9EAD3"/>
          </a:solidFill>
          <a:ln>
            <a:noFill/>
          </a:ln>
          <a:effectLst>
            <a:outerShdw blurRad="57150" rotWithShape="0" algn="bl" dir="5400000" dist="57150">
              <a:srgbClr val="000000">
                <a:alpha val="49800"/>
              </a:srgbClr>
            </a:outerShdw>
          </a:effectLst>
        </p:spPr>
        <p:txBody>
          <a:bodyPr anchorCtr="0" anchor="t" bIns="91425" lIns="91425" spcFirstLastPara="1" rIns="91425" wrap="square" tIns="91425">
            <a:noAutofit/>
          </a:bodyPr>
          <a:lstStyle/>
          <a:p>
            <a:pPr indent="0" lvl="0" marL="0" marR="0" rtl="0" algn="ctr">
              <a:lnSpc>
                <a:spcPct val="110000"/>
              </a:lnSpc>
              <a:spcBef>
                <a:spcPts val="600"/>
              </a:spcBef>
              <a:spcAft>
                <a:spcPts val="0"/>
              </a:spcAft>
              <a:buClr>
                <a:srgbClr val="000000"/>
              </a:buClr>
              <a:buSzPts val="3200"/>
              <a:buFont typeface="Arial"/>
              <a:buNone/>
            </a:pPr>
            <a:r>
              <a:rPr lang="tr-TR" sz="3200">
                <a:solidFill>
                  <a:srgbClr val="0B5394"/>
                </a:solidFill>
                <a:latin typeface="Montserrat"/>
                <a:ea typeface="Montserrat"/>
                <a:cs typeface="Montserrat"/>
                <a:sym typeface="Montserrat"/>
              </a:rPr>
              <a:t>String </a:t>
            </a:r>
            <a:r>
              <a:rPr lang="tr-TR" sz="3200">
                <a:solidFill>
                  <a:srgbClr val="434343"/>
                </a:solidFill>
                <a:latin typeface="Montserrat"/>
                <a:ea typeface="Montserrat"/>
                <a:cs typeface="Montserrat"/>
                <a:sym typeface="Montserrat"/>
              </a:rPr>
              <a:t>type is called </a:t>
            </a:r>
            <a:r>
              <a:rPr lang="tr-TR" sz="3200">
                <a:solidFill>
                  <a:srgbClr val="FF0000"/>
                </a:solidFill>
                <a:highlight>
                  <a:srgbClr val="EFEFEF"/>
                </a:highlight>
                <a:latin typeface="Consolas"/>
                <a:ea typeface="Consolas"/>
                <a:cs typeface="Consolas"/>
                <a:sym typeface="Consolas"/>
              </a:rPr>
              <a:t>str</a:t>
            </a:r>
            <a:r>
              <a:rPr lang="tr-TR" sz="3200">
                <a:solidFill>
                  <a:srgbClr val="434343"/>
                </a:solidFill>
                <a:latin typeface="Montserrat"/>
                <a:ea typeface="Montserrat"/>
                <a:cs typeface="Montserrat"/>
                <a:sym typeface="Montserrat"/>
              </a:rPr>
              <a:t>.</a:t>
            </a:r>
            <a:endParaRPr b="0" i="0" sz="3200" u="none" cap="none" strike="noStrike">
              <a:solidFill>
                <a:srgbClr val="434343"/>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1039" name="Shape 1039"/>
        <p:cNvGrpSpPr/>
        <p:nvPr/>
      </p:nvGrpSpPr>
      <p:grpSpPr>
        <a:xfrm>
          <a:off x="0" y="0"/>
          <a:ext cx="0" cy="0"/>
          <a:chOff x="0" y="0"/>
          <a:chExt cx="0" cy="0"/>
        </a:xfrm>
      </p:grpSpPr>
      <p:sp>
        <p:nvSpPr>
          <p:cNvPr id="1040" name="Google Shape;1040;p65"/>
          <p:cNvSpPr/>
          <p:nvPr/>
        </p:nvSpPr>
        <p:spPr>
          <a:xfrm>
            <a:off x="231025" y="255025"/>
            <a:ext cx="49962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41" name="Google Shape;1041;p65"/>
          <p:cNvSpPr txBox="1"/>
          <p:nvPr/>
        </p:nvSpPr>
        <p:spPr>
          <a:xfrm>
            <a:off x="801425" y="693988"/>
            <a:ext cx="4138800" cy="12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2400">
                <a:solidFill>
                  <a:srgbClr val="0A3534"/>
                </a:solidFill>
                <a:latin typeface="Proxima Nova Semibold"/>
                <a:ea typeface="Proxima Nova Semibold"/>
                <a:cs typeface="Proxima Nova Semibold"/>
                <a:sym typeface="Proxima Nova Semibold"/>
              </a:rPr>
              <a:t>Write down the followings on your Playground </a:t>
            </a:r>
            <a:r>
              <a:rPr lang="tr-TR" sz="2400">
                <a:solidFill>
                  <a:srgbClr val="0A3534"/>
                </a:solidFill>
                <a:latin typeface="Proxima Nova Semibold"/>
                <a:ea typeface="Proxima Nova Semibold"/>
                <a:cs typeface="Proxima Nova Semibold"/>
                <a:sym typeface="Proxima Nova Semibold"/>
              </a:rPr>
              <a:t>as </a:t>
            </a:r>
            <a:r>
              <a:rPr b="1" lang="tr-TR" sz="2400">
                <a:solidFill>
                  <a:srgbClr val="FF0000"/>
                </a:solidFill>
                <a:highlight>
                  <a:srgbClr val="EFEFEF"/>
                </a:highlight>
                <a:latin typeface="Consolas"/>
                <a:ea typeface="Consolas"/>
                <a:cs typeface="Consolas"/>
                <a:sym typeface="Consolas"/>
              </a:rPr>
              <a:t>str</a:t>
            </a:r>
            <a:r>
              <a:rPr lang="tr-TR" sz="2400">
                <a:solidFill>
                  <a:srgbClr val="0A3534"/>
                </a:solidFill>
                <a:latin typeface="Proxima Nova Semibold"/>
                <a:ea typeface="Proxima Nova Semibold"/>
                <a:cs typeface="Proxima Nova Semibold"/>
                <a:sym typeface="Proxima Nova Semibold"/>
              </a:rPr>
              <a:t> type and then </a:t>
            </a:r>
            <a:r>
              <a:rPr lang="tr-TR" sz="2400">
                <a:solidFill>
                  <a:srgbClr val="0A3534"/>
                </a:solidFill>
                <a:latin typeface="Proxima Nova Semibold"/>
                <a:ea typeface="Proxima Nova Semibold"/>
                <a:cs typeface="Proxima Nova Semibold"/>
                <a:sym typeface="Proxima Nova Semibold"/>
              </a:rPr>
              <a:t>print them...</a:t>
            </a:r>
            <a:endParaRPr sz="2400">
              <a:solidFill>
                <a:srgbClr val="0A3534"/>
              </a:solidFill>
              <a:latin typeface="Proxima Nova Semibold"/>
              <a:ea typeface="Proxima Nova Semibold"/>
              <a:cs typeface="Proxima Nova Semibold"/>
              <a:sym typeface="Proxima Nova Semibold"/>
            </a:endParaRPr>
          </a:p>
          <a:p>
            <a:pPr indent="0" lvl="0" marL="0" rtl="0" algn="l">
              <a:spcBef>
                <a:spcPts val="0"/>
              </a:spcBef>
              <a:spcAft>
                <a:spcPts val="0"/>
              </a:spcAft>
              <a:buClr>
                <a:schemeClr val="dk1"/>
              </a:buClr>
              <a:buSzPts val="1100"/>
              <a:buFont typeface="Arial"/>
              <a:buNone/>
            </a:pPr>
            <a:r>
              <a:t/>
            </a:r>
            <a:endParaRPr sz="1800">
              <a:solidFill>
                <a:srgbClr val="0A3534"/>
              </a:solidFill>
              <a:latin typeface="Proxima Nova Semibold"/>
              <a:ea typeface="Proxima Nova Semibold"/>
              <a:cs typeface="Proxima Nova Semibold"/>
              <a:sym typeface="Proxima Nova Semibold"/>
            </a:endParaRPr>
          </a:p>
        </p:txBody>
      </p:sp>
      <p:pic>
        <p:nvPicPr>
          <p:cNvPr id="1042" name="Google Shape;1042;p65"/>
          <p:cNvPicPr preferRelativeResize="0"/>
          <p:nvPr/>
        </p:nvPicPr>
        <p:blipFill>
          <a:blip r:embed="rId3">
            <a:alphaModFix/>
          </a:blip>
          <a:stretch>
            <a:fillRect/>
          </a:stretch>
        </p:blipFill>
        <p:spPr>
          <a:xfrm>
            <a:off x="5005200" y="1957428"/>
            <a:ext cx="4138801" cy="2772998"/>
          </a:xfrm>
          <a:prstGeom prst="rect">
            <a:avLst/>
          </a:prstGeom>
          <a:noFill/>
          <a:ln>
            <a:noFill/>
          </a:ln>
        </p:spPr>
      </p:pic>
      <p:sp>
        <p:nvSpPr>
          <p:cNvPr id="1043" name="Google Shape;1043;p65"/>
          <p:cNvSpPr txBox="1"/>
          <p:nvPr/>
        </p:nvSpPr>
        <p:spPr>
          <a:xfrm>
            <a:off x="801425" y="2469150"/>
            <a:ext cx="4138800" cy="1984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0A3534"/>
              </a:buClr>
              <a:buSzPts val="1800"/>
              <a:buFont typeface="Consolas"/>
              <a:buChar char="-"/>
            </a:pPr>
            <a:r>
              <a:rPr lang="tr-TR" sz="1800">
                <a:solidFill>
                  <a:srgbClr val="0A3534"/>
                </a:solidFill>
                <a:latin typeface="Consolas"/>
                <a:ea typeface="Consolas"/>
                <a:cs typeface="Consolas"/>
                <a:sym typeface="Consolas"/>
              </a:rPr>
              <a:t>your mail address</a:t>
            </a:r>
            <a:endParaRPr sz="1800">
              <a:solidFill>
                <a:srgbClr val="0A3534"/>
              </a:solidFill>
              <a:latin typeface="Consolas"/>
              <a:ea typeface="Consolas"/>
              <a:cs typeface="Consolas"/>
              <a:sym typeface="Consolas"/>
            </a:endParaRPr>
          </a:p>
          <a:p>
            <a:pPr indent="0" lvl="0" marL="0" rtl="0" algn="l">
              <a:spcBef>
                <a:spcPts val="0"/>
              </a:spcBef>
              <a:spcAft>
                <a:spcPts val="0"/>
              </a:spcAft>
              <a:buNone/>
            </a:pPr>
            <a:r>
              <a:t/>
            </a:r>
            <a:endParaRPr sz="1800">
              <a:solidFill>
                <a:srgbClr val="0A3534"/>
              </a:solidFill>
              <a:latin typeface="Proxima Nova Semibold"/>
              <a:ea typeface="Proxima Nova Semibold"/>
              <a:cs typeface="Proxima Nova Semibold"/>
              <a:sym typeface="Proxima Nova Semibold"/>
            </a:endParaRPr>
          </a:p>
          <a:p>
            <a:pPr indent="-342900" lvl="0" marL="457200" rtl="0" algn="l">
              <a:spcBef>
                <a:spcPts val="0"/>
              </a:spcBef>
              <a:spcAft>
                <a:spcPts val="0"/>
              </a:spcAft>
              <a:buClr>
                <a:srgbClr val="0A3534"/>
              </a:buClr>
              <a:buSzPts val="1800"/>
              <a:buFont typeface="Consolas"/>
              <a:buChar char="-"/>
            </a:pPr>
            <a:r>
              <a:rPr lang="tr-TR" sz="1800">
                <a:solidFill>
                  <a:srgbClr val="0A3534"/>
                </a:solidFill>
                <a:latin typeface="Consolas"/>
                <a:ea typeface="Consolas"/>
                <a:cs typeface="Consolas"/>
                <a:sym typeface="Consolas"/>
              </a:rPr>
              <a:t>632</a:t>
            </a:r>
            <a:endParaRPr sz="1800">
              <a:solidFill>
                <a:srgbClr val="0A3534"/>
              </a:solidFill>
              <a:latin typeface="Consolas"/>
              <a:ea typeface="Consolas"/>
              <a:cs typeface="Consolas"/>
              <a:sym typeface="Consolas"/>
            </a:endParaRPr>
          </a:p>
          <a:p>
            <a:pPr indent="0" lvl="0" marL="0" rtl="0" algn="l">
              <a:spcBef>
                <a:spcPts val="0"/>
              </a:spcBef>
              <a:spcAft>
                <a:spcPts val="0"/>
              </a:spcAft>
              <a:buNone/>
            </a:pPr>
            <a:r>
              <a:t/>
            </a:r>
            <a:endParaRPr sz="1800">
              <a:solidFill>
                <a:srgbClr val="0A3534"/>
              </a:solidFill>
              <a:latin typeface="Proxima Nova Semibold"/>
              <a:ea typeface="Proxima Nova Semibold"/>
              <a:cs typeface="Proxima Nova Semibold"/>
              <a:sym typeface="Proxima Nova Semibold"/>
            </a:endParaRPr>
          </a:p>
          <a:p>
            <a:pPr indent="-317500" lvl="0" marL="457200" rtl="0" algn="l">
              <a:spcBef>
                <a:spcPts val="0"/>
              </a:spcBef>
              <a:spcAft>
                <a:spcPts val="0"/>
              </a:spcAft>
              <a:buSzPts val="1400"/>
              <a:buFont typeface="Consolas"/>
              <a:buChar char="-"/>
            </a:pPr>
            <a:r>
              <a:rPr lang="tr-TR" sz="1800">
                <a:solidFill>
                  <a:srgbClr val="0A3534"/>
                </a:solidFill>
                <a:latin typeface="Consolas"/>
                <a:ea typeface="Consolas"/>
                <a:cs typeface="Consolas"/>
                <a:sym typeface="Consolas"/>
              </a:rPr>
              <a:t>It's okay!</a:t>
            </a:r>
            <a:endParaRPr sz="1800">
              <a:solidFill>
                <a:srgbClr val="0A3534"/>
              </a:solidFill>
              <a:latin typeface="Consolas"/>
              <a:ea typeface="Consolas"/>
              <a:cs typeface="Consolas"/>
              <a:sym typeface="Consolas"/>
            </a:endParaRPr>
          </a:p>
        </p:txBody>
      </p:sp>
      <p:sp>
        <p:nvSpPr>
          <p:cNvPr id="1044" name="Google Shape;1044;p65">
            <a:hlinkClick r:id="rId4"/>
          </p:cNvPr>
          <p:cNvSpPr/>
          <p:nvPr/>
        </p:nvSpPr>
        <p:spPr>
          <a:xfrm>
            <a:off x="-63500" y="-635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5"/>
          <p:cNvSpPr txBox="1"/>
          <p:nvPr/>
        </p:nvSpPr>
        <p:spPr>
          <a:xfrm>
            <a:off x="1718075" y="255025"/>
            <a:ext cx="2305500" cy="5208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FF00FF"/>
                </a:solidFill>
                <a:latin typeface="Consolas"/>
                <a:ea typeface="Consolas"/>
                <a:cs typeface="Consolas"/>
                <a:sym typeface="Consolas"/>
              </a:rPr>
              <a:t>type</a:t>
            </a:r>
            <a:r>
              <a:rPr lang="tr-TR" sz="2000">
                <a:solidFill>
                  <a:srgbClr val="434343"/>
                </a:solidFill>
                <a:latin typeface="Consolas"/>
                <a:ea typeface="Consolas"/>
                <a:cs typeface="Consolas"/>
                <a:sym typeface="Consolas"/>
              </a:rPr>
              <a:t>(variable)</a:t>
            </a:r>
            <a:endParaRPr sz="2000">
              <a:solidFill>
                <a:srgbClr val="434343"/>
              </a:solidFill>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66"/>
          <p:cNvSpPr txBox="1"/>
          <p:nvPr/>
        </p:nvSpPr>
        <p:spPr>
          <a:xfrm>
            <a:off x="431800" y="173800"/>
            <a:ext cx="82740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400">
                <a:solidFill>
                  <a:srgbClr val="741B47"/>
                </a:solidFill>
                <a:latin typeface="Raleway Medium"/>
                <a:ea typeface="Raleway Medium"/>
                <a:cs typeface="Raleway Medium"/>
                <a:sym typeface="Raleway Medium"/>
              </a:rPr>
              <a:t>Strings</a:t>
            </a:r>
            <a:endParaRPr b="0" i="0" sz="3400" u="none" cap="none" strike="noStrike">
              <a:solidFill>
                <a:srgbClr val="419ED3"/>
              </a:solidFill>
              <a:latin typeface="Raleway SemiBold"/>
              <a:ea typeface="Raleway SemiBold"/>
              <a:cs typeface="Raleway SemiBold"/>
              <a:sym typeface="Raleway SemiBold"/>
            </a:endParaRPr>
          </a:p>
        </p:txBody>
      </p:sp>
      <p:sp>
        <p:nvSpPr>
          <p:cNvPr id="1051" name="Google Shape;1051;p66"/>
          <p:cNvSpPr txBox="1"/>
          <p:nvPr>
            <p:ph idx="4294967295" type="subTitle"/>
          </p:nvPr>
        </p:nvSpPr>
        <p:spPr>
          <a:xfrm>
            <a:off x="299525" y="647700"/>
            <a:ext cx="8577000" cy="6264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Raleway"/>
              <a:buChar char="▸"/>
            </a:pPr>
            <a:r>
              <a:rPr b="1" lang="tr-TR" sz="2400">
                <a:solidFill>
                  <a:srgbClr val="0B5394"/>
                </a:solidFill>
                <a:latin typeface="Montserrat"/>
                <a:ea typeface="Montserrat"/>
                <a:cs typeface="Montserrat"/>
                <a:sym typeface="Montserrat"/>
              </a:rPr>
              <a:t>Let’s </a:t>
            </a:r>
            <a:r>
              <a:rPr lang="tr-TR" sz="2400">
                <a:solidFill>
                  <a:srgbClr val="434343"/>
                </a:solidFill>
                <a:latin typeface="Montserrat"/>
                <a:ea typeface="Montserrat"/>
                <a:cs typeface="Montserrat"/>
                <a:sym typeface="Montserrat"/>
              </a:rPr>
              <a:t>do some practices which</a:t>
            </a:r>
            <a:r>
              <a:rPr lang="tr-TR" sz="2400">
                <a:solidFill>
                  <a:srgbClr val="434343"/>
                </a:solidFill>
                <a:latin typeface="Montserrat"/>
                <a:ea typeface="Montserrat"/>
                <a:cs typeface="Montserrat"/>
                <a:sym typeface="Montserrat"/>
              </a:rPr>
              <a:t> cover string type.</a:t>
            </a:r>
            <a:endParaRPr b="0" i="0" sz="2400" u="none" cap="none" strike="noStrike">
              <a:solidFill>
                <a:srgbClr val="434343"/>
              </a:solidFill>
              <a:latin typeface="Montserrat"/>
              <a:ea typeface="Montserrat"/>
              <a:cs typeface="Montserrat"/>
              <a:sym typeface="Montserrat"/>
            </a:endParaRPr>
          </a:p>
        </p:txBody>
      </p:sp>
      <p:sp>
        <p:nvSpPr>
          <p:cNvPr id="1052" name="Google Shape;1052;p6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pic>
        <p:nvPicPr>
          <p:cNvPr id="1053" name="Google Shape;1053;p66"/>
          <p:cNvPicPr preferRelativeResize="0"/>
          <p:nvPr/>
        </p:nvPicPr>
        <p:blipFill>
          <a:blip r:embed="rId3">
            <a:alphaModFix/>
          </a:blip>
          <a:stretch>
            <a:fillRect/>
          </a:stretch>
        </p:blipFill>
        <p:spPr>
          <a:xfrm>
            <a:off x="152400" y="1426500"/>
            <a:ext cx="8839201" cy="1953929"/>
          </a:xfrm>
          <a:prstGeom prst="rect">
            <a:avLst/>
          </a:prstGeom>
          <a:noFill/>
          <a:ln cap="flat" cmpd="sng" w="9525">
            <a:solidFill>
              <a:srgbClr val="1C4587"/>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67"/>
          <p:cNvSpPr txBox="1"/>
          <p:nvPr/>
        </p:nvSpPr>
        <p:spPr>
          <a:xfrm>
            <a:off x="431800" y="173800"/>
            <a:ext cx="82740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400">
                <a:solidFill>
                  <a:srgbClr val="741B47"/>
                </a:solidFill>
                <a:latin typeface="Raleway Medium"/>
                <a:ea typeface="Raleway Medium"/>
                <a:cs typeface="Raleway Medium"/>
                <a:sym typeface="Raleway Medium"/>
              </a:rPr>
              <a:t>Strings</a:t>
            </a:r>
            <a:endParaRPr b="0" i="0" sz="3400" u="none" cap="none" strike="noStrike">
              <a:solidFill>
                <a:srgbClr val="419ED3"/>
              </a:solidFill>
              <a:latin typeface="Raleway SemiBold"/>
              <a:ea typeface="Raleway SemiBold"/>
              <a:cs typeface="Raleway SemiBold"/>
              <a:sym typeface="Raleway SemiBold"/>
            </a:endParaRPr>
          </a:p>
        </p:txBody>
      </p:sp>
      <p:sp>
        <p:nvSpPr>
          <p:cNvPr id="1059" name="Google Shape;1059;p67"/>
          <p:cNvSpPr txBox="1"/>
          <p:nvPr>
            <p:ph idx="4294967295" type="subTitle"/>
          </p:nvPr>
        </p:nvSpPr>
        <p:spPr>
          <a:xfrm>
            <a:off x="299525" y="647700"/>
            <a:ext cx="8577000" cy="6264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Raleway"/>
              <a:buChar char="▸"/>
            </a:pPr>
            <a:r>
              <a:rPr b="1" lang="tr-TR" sz="2400">
                <a:solidFill>
                  <a:srgbClr val="0B5394"/>
                </a:solidFill>
                <a:latin typeface="Montserrat"/>
                <a:ea typeface="Montserrat"/>
                <a:cs typeface="Montserrat"/>
                <a:sym typeface="Montserrat"/>
              </a:rPr>
              <a:t>Let’s </a:t>
            </a:r>
            <a:r>
              <a:rPr lang="tr-TR" sz="2400">
                <a:solidFill>
                  <a:srgbClr val="434343"/>
                </a:solidFill>
                <a:latin typeface="Montserrat"/>
                <a:ea typeface="Montserrat"/>
                <a:cs typeface="Montserrat"/>
                <a:sym typeface="Montserrat"/>
              </a:rPr>
              <a:t>do some practices which cover string type.</a:t>
            </a:r>
            <a:endParaRPr b="0" i="0" sz="2400" u="none" cap="none" strike="noStrike">
              <a:solidFill>
                <a:srgbClr val="434343"/>
              </a:solidFill>
              <a:latin typeface="Montserrat"/>
              <a:ea typeface="Montserrat"/>
              <a:cs typeface="Montserrat"/>
              <a:sym typeface="Montserrat"/>
            </a:endParaRPr>
          </a:p>
        </p:txBody>
      </p:sp>
      <p:sp>
        <p:nvSpPr>
          <p:cNvPr id="1060" name="Google Shape;1060;p6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pic>
        <p:nvPicPr>
          <p:cNvPr id="1061" name="Google Shape;1061;p67"/>
          <p:cNvPicPr preferRelativeResize="0"/>
          <p:nvPr/>
        </p:nvPicPr>
        <p:blipFill>
          <a:blip r:embed="rId3">
            <a:alphaModFix/>
          </a:blip>
          <a:stretch>
            <a:fillRect/>
          </a:stretch>
        </p:blipFill>
        <p:spPr>
          <a:xfrm>
            <a:off x="152400" y="1274100"/>
            <a:ext cx="8839201" cy="1953929"/>
          </a:xfrm>
          <a:prstGeom prst="rect">
            <a:avLst/>
          </a:prstGeom>
          <a:noFill/>
          <a:ln cap="flat" cmpd="sng" w="9525">
            <a:solidFill>
              <a:srgbClr val="1C4587"/>
            </a:solidFill>
            <a:prstDash val="solid"/>
            <a:round/>
            <a:headEnd len="sm" w="sm" type="none"/>
            <a:tailEnd len="sm" w="sm" type="none"/>
          </a:ln>
        </p:spPr>
      </p:pic>
      <p:pic>
        <p:nvPicPr>
          <p:cNvPr id="1062" name="Google Shape;1062;p67"/>
          <p:cNvPicPr preferRelativeResize="0"/>
          <p:nvPr/>
        </p:nvPicPr>
        <p:blipFill>
          <a:blip r:embed="rId4">
            <a:alphaModFix/>
          </a:blip>
          <a:stretch>
            <a:fillRect/>
          </a:stretch>
        </p:blipFill>
        <p:spPr>
          <a:xfrm>
            <a:off x="152400" y="3372650"/>
            <a:ext cx="8839200" cy="1692633"/>
          </a:xfrm>
          <a:prstGeom prst="rect">
            <a:avLst/>
          </a:prstGeom>
          <a:noFill/>
          <a:ln cap="flat" cmpd="sng" w="9525">
            <a:solidFill>
              <a:srgbClr val="A61C00"/>
            </a:solidFill>
            <a:prstDash val="solid"/>
            <a:round/>
            <a:headEnd len="sm" w="sm" type="none"/>
            <a:tailEnd len="sm" w="sm" type="none"/>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68"/>
          <p:cNvSpPr txBox="1"/>
          <p:nvPr>
            <p:ph type="ctrTitle"/>
          </p:nvPr>
        </p:nvSpPr>
        <p:spPr>
          <a:xfrm>
            <a:off x="1085850" y="2291500"/>
            <a:ext cx="6715200" cy="6315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Numeric Type</a:t>
            </a:r>
            <a:r>
              <a:rPr lang="tr-TR" sz="4000">
                <a:solidFill>
                  <a:srgbClr val="741B47"/>
                </a:solidFill>
                <a:latin typeface="Raleway Medium"/>
                <a:ea typeface="Raleway Medium"/>
                <a:cs typeface="Raleway Medium"/>
                <a:sym typeface="Raleway Medium"/>
              </a:rPr>
              <a:t>s</a:t>
            </a:r>
            <a:endParaRPr>
              <a:solidFill>
                <a:srgbClr val="409CD1"/>
              </a:solidFill>
            </a:endParaRPr>
          </a:p>
        </p:txBody>
      </p:sp>
      <p:sp>
        <p:nvSpPr>
          <p:cNvPr id="1068" name="Google Shape;1068;p68"/>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SzPts val="1800"/>
              <a:buNone/>
            </a:pPr>
            <a:r>
              <a:t/>
            </a:r>
            <a:endParaRPr/>
          </a:p>
        </p:txBody>
      </p:sp>
      <p:sp>
        <p:nvSpPr>
          <p:cNvPr id="1069" name="Google Shape;1069;p68"/>
          <p:cNvSpPr txBox="1"/>
          <p:nvPr/>
        </p:nvSpPr>
        <p:spPr>
          <a:xfrm rot="-1155845">
            <a:off x="610791" y="1957291"/>
            <a:ext cx="937492" cy="63151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3300">
                <a:solidFill>
                  <a:srgbClr val="FF0000"/>
                </a:solidFill>
                <a:highlight>
                  <a:srgbClr val="F0F0F0"/>
                </a:highlight>
                <a:latin typeface="Consolas"/>
                <a:ea typeface="Consolas"/>
                <a:cs typeface="Consolas"/>
                <a:sym typeface="Consolas"/>
              </a:rPr>
              <a:t>int</a:t>
            </a:r>
            <a:endParaRPr sz="3300">
              <a:latin typeface="Consolas"/>
              <a:ea typeface="Consolas"/>
              <a:cs typeface="Consolas"/>
              <a:sym typeface="Consolas"/>
            </a:endParaRPr>
          </a:p>
        </p:txBody>
      </p:sp>
      <p:sp>
        <p:nvSpPr>
          <p:cNvPr id="1070" name="Google Shape;1070;p68"/>
          <p:cNvSpPr txBox="1"/>
          <p:nvPr/>
        </p:nvSpPr>
        <p:spPr>
          <a:xfrm rot="-264369">
            <a:off x="4626196" y="1972660"/>
            <a:ext cx="1768928" cy="63159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4400">
                <a:solidFill>
                  <a:srgbClr val="FF0000"/>
                </a:solidFill>
                <a:highlight>
                  <a:srgbClr val="F0F0F0"/>
                </a:highlight>
                <a:latin typeface="Consolas"/>
                <a:ea typeface="Consolas"/>
                <a:cs typeface="Consolas"/>
                <a:sym typeface="Consolas"/>
              </a:rPr>
              <a:t>float</a:t>
            </a:r>
            <a:endParaRPr sz="4400">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4"/>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398" name="Google Shape;398;p24"/>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Table of Contents</a:t>
            </a:r>
            <a:endParaRPr b="0" i="0" sz="4800" u="none" cap="none" strike="noStrike">
              <a:solidFill>
                <a:srgbClr val="741B47"/>
              </a:solidFill>
              <a:latin typeface="Raleway Medium"/>
              <a:ea typeface="Raleway Medium"/>
              <a:cs typeface="Raleway Medium"/>
              <a:sym typeface="Raleway Medium"/>
            </a:endParaRPr>
          </a:p>
        </p:txBody>
      </p:sp>
      <p:sp>
        <p:nvSpPr>
          <p:cNvPr id="399" name="Google Shape;399;p24"/>
          <p:cNvSpPr txBox="1"/>
          <p:nvPr>
            <p:ph idx="4294967295" type="subTitle"/>
          </p:nvPr>
        </p:nvSpPr>
        <p:spPr>
          <a:xfrm>
            <a:off x="845725" y="1229675"/>
            <a:ext cx="7842300" cy="1450200"/>
          </a:xfrm>
          <a:prstGeom prst="rect">
            <a:avLst/>
          </a:prstGeom>
          <a:noFill/>
          <a:ln>
            <a:noFill/>
          </a:ln>
        </p:spPr>
        <p:txBody>
          <a:bodyPr anchorCtr="0" anchor="t" bIns="0" lIns="0" spcFirstLastPara="1" rIns="0" wrap="square" tIns="0">
            <a:noAutofit/>
          </a:bodyPr>
          <a:lstStyle/>
          <a:p>
            <a:pPr indent="-457200" lvl="0" marL="457200" marR="0" rtl="0" algn="l">
              <a:lnSpc>
                <a:spcPct val="110000"/>
              </a:lnSpc>
              <a:spcBef>
                <a:spcPts val="600"/>
              </a:spcBef>
              <a:spcAft>
                <a:spcPts val="0"/>
              </a:spcAft>
              <a:buClr>
                <a:srgbClr val="741B47"/>
              </a:buClr>
              <a:buSzPts val="3600"/>
              <a:buFont typeface="Raleway"/>
              <a:buChar char="▶"/>
            </a:pPr>
            <a:r>
              <a:rPr lang="tr-TR" sz="3600">
                <a:solidFill>
                  <a:srgbClr val="0B5394"/>
                </a:solidFill>
                <a:latin typeface="Raleway"/>
                <a:ea typeface="Raleway"/>
                <a:cs typeface="Raleway"/>
                <a:sym typeface="Raleway"/>
              </a:rPr>
              <a:t>General Description</a:t>
            </a:r>
            <a:endParaRPr b="0" i="0" sz="3600" u="none" cap="none" strike="noStrike">
              <a:solidFill>
                <a:srgbClr val="0B5394"/>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lang="tr-TR" sz="3600">
                <a:solidFill>
                  <a:srgbClr val="0B5394"/>
                </a:solidFill>
                <a:latin typeface="Raleway"/>
                <a:ea typeface="Raleway"/>
                <a:cs typeface="Raleway"/>
                <a:sym typeface="Raleway"/>
              </a:rPr>
              <a:t>Conventional (PEP 8) Naming Rules</a:t>
            </a:r>
            <a:endParaRPr b="0" i="0" sz="3600" u="none" cap="none" strike="noStrike">
              <a:solidFill>
                <a:srgbClr val="0B5394"/>
              </a:solidFill>
              <a:latin typeface="Raleway"/>
              <a:ea typeface="Raleway"/>
              <a:cs typeface="Raleway"/>
              <a:sym typeface="Raleway"/>
            </a:endParaRPr>
          </a:p>
          <a:p>
            <a:pPr indent="0" lvl="0" marL="0" marR="0" rtl="0" algn="l">
              <a:lnSpc>
                <a:spcPct val="110000"/>
              </a:lnSpc>
              <a:spcBef>
                <a:spcPts val="600"/>
              </a:spcBef>
              <a:spcAft>
                <a:spcPts val="0"/>
              </a:spcAft>
              <a:buClr>
                <a:schemeClr val="accent1"/>
              </a:buClr>
              <a:buSzPts val="1800"/>
              <a:buFont typeface="Barlow Light"/>
              <a:buNone/>
            </a:pPr>
            <a:r>
              <a:t/>
            </a:r>
            <a:endParaRPr b="0" i="0" sz="3600" u="none" cap="none" strike="noStrike">
              <a:solidFill>
                <a:schemeClr val="dk1"/>
              </a:solidFill>
              <a:latin typeface="Raleway"/>
              <a:ea typeface="Raleway"/>
              <a:cs typeface="Raleway"/>
              <a:sym typeface="Raleway"/>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6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076" name="Google Shape;1076;p69"/>
          <p:cNvSpPr txBox="1"/>
          <p:nvPr/>
        </p:nvSpPr>
        <p:spPr>
          <a:xfrm>
            <a:off x="431800" y="173800"/>
            <a:ext cx="82740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400">
                <a:solidFill>
                  <a:srgbClr val="741B47"/>
                </a:solidFill>
                <a:latin typeface="Raleway Medium"/>
                <a:ea typeface="Raleway Medium"/>
                <a:cs typeface="Raleway Medium"/>
                <a:sym typeface="Raleway Medium"/>
              </a:rPr>
              <a:t>Numeric Types</a:t>
            </a:r>
            <a:endParaRPr b="0" i="0" sz="3400" u="none" cap="none" strike="noStrike">
              <a:solidFill>
                <a:srgbClr val="419ED3"/>
              </a:solidFill>
              <a:latin typeface="Raleway SemiBold"/>
              <a:ea typeface="Raleway SemiBold"/>
              <a:cs typeface="Raleway SemiBold"/>
              <a:sym typeface="Raleway SemiBold"/>
            </a:endParaRPr>
          </a:p>
        </p:txBody>
      </p:sp>
      <p:sp>
        <p:nvSpPr>
          <p:cNvPr id="1077" name="Google Shape;1077;p69"/>
          <p:cNvSpPr txBox="1"/>
          <p:nvPr>
            <p:ph idx="4294967295" type="subTitle"/>
          </p:nvPr>
        </p:nvSpPr>
        <p:spPr>
          <a:xfrm>
            <a:off x="299525" y="800100"/>
            <a:ext cx="8577000" cy="9213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Raleway"/>
              <a:buChar char="▸"/>
            </a:pPr>
            <a:r>
              <a:rPr lang="tr-TR" sz="2400">
                <a:solidFill>
                  <a:srgbClr val="741B47"/>
                </a:solidFill>
                <a:latin typeface="Montserrat"/>
                <a:ea typeface="Montserrat"/>
                <a:cs typeface="Montserrat"/>
                <a:sym typeface="Montserrat"/>
              </a:rPr>
              <a:t>Three basic numeric types in Python :</a:t>
            </a:r>
            <a:endParaRPr b="0" i="0" sz="2400" u="none" cap="none" strike="noStrike">
              <a:solidFill>
                <a:srgbClr val="741B47"/>
              </a:solidFill>
              <a:latin typeface="Montserrat"/>
              <a:ea typeface="Montserrat"/>
              <a:cs typeface="Montserrat"/>
              <a:sym typeface="Montserrat"/>
            </a:endParaRPr>
          </a:p>
        </p:txBody>
      </p:sp>
      <p:sp>
        <p:nvSpPr>
          <p:cNvPr id="1078" name="Google Shape;1078;p69"/>
          <p:cNvSpPr txBox="1"/>
          <p:nvPr/>
        </p:nvSpPr>
        <p:spPr>
          <a:xfrm>
            <a:off x="809525" y="1721400"/>
            <a:ext cx="5748900" cy="1875300"/>
          </a:xfrm>
          <a:prstGeom prst="rect">
            <a:avLst/>
          </a:prstGeom>
          <a:solidFill>
            <a:srgbClr val="D9EAD3"/>
          </a:solidFill>
          <a:ln>
            <a:noFill/>
          </a:ln>
          <a:effectLst>
            <a:outerShdw blurRad="57150" rotWithShape="0" algn="bl" dir="5400000" dist="57150">
              <a:srgbClr val="000000">
                <a:alpha val="49800"/>
              </a:srgbClr>
            </a:outerShdw>
          </a:effectLst>
        </p:spPr>
        <p:txBody>
          <a:bodyPr anchorCtr="0" anchor="t" bIns="91425" lIns="91425" spcFirstLastPara="1" rIns="91425" wrap="square" tIns="91425">
            <a:noAutofit/>
          </a:bodyPr>
          <a:lstStyle/>
          <a:p>
            <a:pPr indent="-431800" lvl="0" marL="457200" marR="0" rtl="0" algn="l">
              <a:lnSpc>
                <a:spcPct val="110000"/>
              </a:lnSpc>
              <a:spcBef>
                <a:spcPts val="600"/>
              </a:spcBef>
              <a:spcAft>
                <a:spcPts val="0"/>
              </a:spcAft>
              <a:buClr>
                <a:srgbClr val="073763"/>
              </a:buClr>
              <a:buSzPts val="3200"/>
              <a:buFont typeface="Montserrat Medium"/>
              <a:buChar char="●"/>
            </a:pPr>
            <a:r>
              <a:rPr lang="tr-TR" sz="3200">
                <a:solidFill>
                  <a:srgbClr val="073763"/>
                </a:solidFill>
                <a:latin typeface="Montserrat Medium"/>
                <a:ea typeface="Montserrat Medium"/>
                <a:cs typeface="Montserrat Medium"/>
                <a:sym typeface="Montserrat Medium"/>
              </a:rPr>
              <a:t>Integers</a:t>
            </a:r>
            <a:endParaRPr sz="3200">
              <a:solidFill>
                <a:srgbClr val="073763"/>
              </a:solidFill>
              <a:latin typeface="Montserrat Medium"/>
              <a:ea typeface="Montserrat Medium"/>
              <a:cs typeface="Montserrat Medium"/>
              <a:sym typeface="Montserrat Medium"/>
            </a:endParaRPr>
          </a:p>
          <a:p>
            <a:pPr indent="-431800" lvl="0" marL="457200" marR="0" rtl="0" algn="l">
              <a:lnSpc>
                <a:spcPct val="110000"/>
              </a:lnSpc>
              <a:spcBef>
                <a:spcPts val="0"/>
              </a:spcBef>
              <a:spcAft>
                <a:spcPts val="0"/>
              </a:spcAft>
              <a:buClr>
                <a:srgbClr val="073763"/>
              </a:buClr>
              <a:buSzPts val="3200"/>
              <a:buFont typeface="Montserrat Medium"/>
              <a:buChar char="●"/>
            </a:pPr>
            <a:r>
              <a:rPr lang="tr-TR" sz="3200">
                <a:solidFill>
                  <a:srgbClr val="073763"/>
                </a:solidFill>
                <a:latin typeface="Montserrat Medium"/>
                <a:ea typeface="Montserrat Medium"/>
                <a:cs typeface="Montserrat Medium"/>
                <a:sym typeface="Montserrat Medium"/>
              </a:rPr>
              <a:t>Floats</a:t>
            </a:r>
            <a:endParaRPr sz="3200">
              <a:solidFill>
                <a:srgbClr val="073763"/>
              </a:solidFill>
              <a:latin typeface="Montserrat Medium"/>
              <a:ea typeface="Montserrat Medium"/>
              <a:cs typeface="Montserrat Medium"/>
              <a:sym typeface="Montserrat Medium"/>
            </a:endParaRPr>
          </a:p>
          <a:p>
            <a:pPr indent="-431800" lvl="0" marL="457200" marR="0" rtl="0" algn="l">
              <a:lnSpc>
                <a:spcPct val="110000"/>
              </a:lnSpc>
              <a:spcBef>
                <a:spcPts val="0"/>
              </a:spcBef>
              <a:spcAft>
                <a:spcPts val="0"/>
              </a:spcAft>
              <a:buClr>
                <a:srgbClr val="999999"/>
              </a:buClr>
              <a:buSzPts val="3200"/>
              <a:buFont typeface="Montserrat"/>
              <a:buChar char="●"/>
            </a:pPr>
            <a:r>
              <a:rPr lang="tr-TR" sz="3200">
                <a:solidFill>
                  <a:srgbClr val="999999"/>
                </a:solidFill>
                <a:latin typeface="Montserrat"/>
                <a:ea typeface="Montserrat"/>
                <a:cs typeface="Montserrat"/>
                <a:sym typeface="Montserrat"/>
              </a:rPr>
              <a:t>Complexes</a:t>
            </a:r>
            <a:endParaRPr sz="3200">
              <a:solidFill>
                <a:srgbClr val="999999"/>
              </a:solidFill>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7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084" name="Google Shape;1084;p70"/>
          <p:cNvSpPr txBox="1"/>
          <p:nvPr/>
        </p:nvSpPr>
        <p:spPr>
          <a:xfrm>
            <a:off x="431800" y="173800"/>
            <a:ext cx="82740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400">
                <a:solidFill>
                  <a:srgbClr val="741B47"/>
                </a:solidFill>
                <a:latin typeface="Raleway Medium"/>
                <a:ea typeface="Raleway Medium"/>
                <a:cs typeface="Raleway Medium"/>
                <a:sym typeface="Raleway Medium"/>
              </a:rPr>
              <a:t>Numeric Types</a:t>
            </a:r>
            <a:endParaRPr b="0" i="0" sz="3400" u="none" cap="none" strike="noStrike">
              <a:solidFill>
                <a:srgbClr val="419ED3"/>
              </a:solidFill>
              <a:latin typeface="Raleway SemiBold"/>
              <a:ea typeface="Raleway SemiBold"/>
              <a:cs typeface="Raleway SemiBold"/>
              <a:sym typeface="Raleway SemiBold"/>
            </a:endParaRPr>
          </a:p>
        </p:txBody>
      </p:sp>
      <p:sp>
        <p:nvSpPr>
          <p:cNvPr id="1085" name="Google Shape;1085;p70"/>
          <p:cNvSpPr txBox="1"/>
          <p:nvPr>
            <p:ph idx="4294967295" type="subTitle"/>
          </p:nvPr>
        </p:nvSpPr>
        <p:spPr>
          <a:xfrm>
            <a:off x="299525" y="800100"/>
            <a:ext cx="8577000" cy="9213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Raleway"/>
              <a:buChar char="▸"/>
            </a:pPr>
            <a:r>
              <a:rPr b="1" lang="tr-TR" sz="2400">
                <a:solidFill>
                  <a:srgbClr val="0B5394"/>
                </a:solidFill>
                <a:latin typeface="Montserrat"/>
                <a:ea typeface="Montserrat"/>
                <a:cs typeface="Montserrat"/>
                <a:sym typeface="Montserrat"/>
              </a:rPr>
              <a:t>I</a:t>
            </a:r>
            <a:r>
              <a:rPr b="1" lang="tr-TR" sz="2400">
                <a:solidFill>
                  <a:srgbClr val="0B5394"/>
                </a:solidFill>
                <a:latin typeface="Montserrat"/>
                <a:ea typeface="Montserrat"/>
                <a:cs typeface="Montserrat"/>
                <a:sym typeface="Montserrat"/>
              </a:rPr>
              <a:t>nteger</a:t>
            </a:r>
            <a:r>
              <a:rPr lang="tr-TR" sz="2400">
                <a:solidFill>
                  <a:srgbClr val="434343"/>
                </a:solidFill>
                <a:latin typeface="Montserrat"/>
                <a:ea typeface="Montserrat"/>
                <a:cs typeface="Montserrat"/>
                <a:sym typeface="Montserrat"/>
              </a:rPr>
              <a:t> types are whole numbers which don’t contain decimal point.</a:t>
            </a:r>
            <a:endParaRPr b="0" i="0" sz="2400" u="none" cap="none" strike="noStrike">
              <a:solidFill>
                <a:srgbClr val="434343"/>
              </a:solidFill>
              <a:latin typeface="Montserrat"/>
              <a:ea typeface="Montserrat"/>
              <a:cs typeface="Montserrat"/>
              <a:sym typeface="Montserrat"/>
            </a:endParaRPr>
          </a:p>
        </p:txBody>
      </p:sp>
      <p:sp>
        <p:nvSpPr>
          <p:cNvPr id="1086" name="Google Shape;1086;p70"/>
          <p:cNvSpPr txBox="1"/>
          <p:nvPr/>
        </p:nvSpPr>
        <p:spPr>
          <a:xfrm>
            <a:off x="402800" y="2048350"/>
            <a:ext cx="4824300" cy="18159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my_integer =</a:t>
            </a:r>
            <a:r>
              <a:rPr lang="tr-TR" sz="2000">
                <a:solidFill>
                  <a:srgbClr val="0000FF"/>
                </a:solidFill>
                <a:latin typeface="Consolas"/>
                <a:ea typeface="Consolas"/>
                <a:cs typeface="Consolas"/>
                <a:sym typeface="Consolas"/>
              </a:rPr>
              <a:t> </a:t>
            </a:r>
            <a:r>
              <a:rPr lang="tr-TR" sz="2000">
                <a:solidFill>
                  <a:srgbClr val="434343"/>
                </a:solidFill>
                <a:latin typeface="Consolas"/>
                <a:ea typeface="Consolas"/>
                <a:cs typeface="Consolas"/>
                <a:sym typeface="Consolas"/>
              </a:rPr>
              <a:t>40</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negative_num =</a:t>
            </a:r>
            <a:r>
              <a:rPr lang="tr-TR" sz="2000">
                <a:solidFill>
                  <a:srgbClr val="FF0000"/>
                </a:solidFill>
                <a:latin typeface="Consolas"/>
                <a:ea typeface="Consolas"/>
                <a:cs typeface="Consolas"/>
                <a:sym typeface="Consolas"/>
              </a:rPr>
              <a:t> </a:t>
            </a:r>
            <a:r>
              <a:rPr lang="tr-TR" sz="2000">
                <a:solidFill>
                  <a:srgbClr val="434343"/>
                </a:solidFill>
                <a:latin typeface="Consolas"/>
                <a:ea typeface="Consolas"/>
                <a:cs typeface="Consolas"/>
                <a:sym typeface="Consolas"/>
              </a:rPr>
              <a:t>-18</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tr-TR" sz="2000" u="none" cap="none" strike="noStrike">
                <a:solidFill>
                  <a:srgbClr val="0000FF"/>
                </a:solidFill>
                <a:latin typeface="Consolas"/>
                <a:ea typeface="Consolas"/>
                <a:cs typeface="Consolas"/>
                <a:sym typeface="Consolas"/>
              </a:rPr>
              <a:t>print</a:t>
            </a:r>
            <a:r>
              <a:rPr b="0" i="0" lang="tr-TR" sz="2000" u="none" cap="none" strike="noStrike">
                <a:solidFill>
                  <a:srgbClr val="000000"/>
                </a:solidFill>
                <a:latin typeface="Consolas"/>
                <a:ea typeface="Consolas"/>
                <a:cs typeface="Consolas"/>
                <a:sym typeface="Consolas"/>
              </a:rPr>
              <a:t>(</a:t>
            </a:r>
            <a:r>
              <a:rPr lang="tr-TR" sz="2000">
                <a:solidFill>
                  <a:srgbClr val="434343"/>
                </a:solidFill>
                <a:latin typeface="Consolas"/>
                <a:ea typeface="Consolas"/>
                <a:cs typeface="Consolas"/>
                <a:sym typeface="Consolas"/>
              </a:rPr>
              <a:t>my_integer</a:t>
            </a:r>
            <a:r>
              <a:rPr b="0" i="0" lang="tr-TR" sz="2000" u="none" cap="none" strike="noStrike">
                <a:solidFill>
                  <a:srgbClr val="000000"/>
                </a:solidFill>
                <a:latin typeface="Consolas"/>
                <a:ea typeface="Consolas"/>
                <a:cs typeface="Consolas"/>
                <a:sym typeface="Consolas"/>
              </a:rPr>
              <a:t>)</a:t>
            </a:r>
            <a:endParaRPr b="0" i="0" sz="2000" u="none" cap="none" strike="noStrike">
              <a:solidFill>
                <a:srgbClr val="000000"/>
              </a:solidFill>
              <a:latin typeface="Consolas"/>
              <a:ea typeface="Consolas"/>
              <a:cs typeface="Consolas"/>
              <a:sym typeface="Consolas"/>
            </a:endParaRPr>
          </a:p>
          <a:p>
            <a:pPr indent="0" lvl="0" marL="0" rtl="0" algn="l">
              <a:spcBef>
                <a:spcPts val="0"/>
              </a:spcBef>
              <a:spcAft>
                <a:spcPts val="0"/>
              </a:spcAft>
              <a:buClr>
                <a:srgbClr val="000000"/>
              </a:buClr>
              <a:buSzPts val="2000"/>
              <a:buFont typeface="Arial"/>
              <a:buNone/>
            </a:pPr>
            <a:r>
              <a:rPr lang="tr-TR" sz="2000">
                <a:solidFill>
                  <a:srgbClr val="0000FF"/>
                </a:solidFill>
                <a:latin typeface="Consolas"/>
                <a:ea typeface="Consolas"/>
                <a:cs typeface="Consolas"/>
                <a:sym typeface="Consolas"/>
              </a:rPr>
              <a:t>print</a:t>
            </a:r>
            <a:r>
              <a:rPr lang="tr-TR" sz="2000">
                <a:latin typeface="Consolas"/>
                <a:ea typeface="Consolas"/>
                <a:cs typeface="Consolas"/>
                <a:sym typeface="Consolas"/>
              </a:rPr>
              <a:t>(</a:t>
            </a:r>
            <a:r>
              <a:rPr lang="tr-TR" sz="2000">
                <a:solidFill>
                  <a:srgbClr val="434343"/>
                </a:solidFill>
                <a:latin typeface="Consolas"/>
                <a:ea typeface="Consolas"/>
                <a:cs typeface="Consolas"/>
                <a:sym typeface="Consolas"/>
              </a:rPr>
              <a:t>negative_num</a:t>
            </a:r>
            <a:r>
              <a:rPr lang="tr-TR" sz="2000">
                <a:latin typeface="Consolas"/>
                <a:ea typeface="Consolas"/>
                <a:cs typeface="Consolas"/>
                <a:sym typeface="Consolas"/>
              </a:rPr>
              <a:t>)</a:t>
            </a:r>
            <a:endParaRPr sz="2000">
              <a:latin typeface="Consolas"/>
              <a:ea typeface="Consolas"/>
              <a:cs typeface="Consolas"/>
              <a:sym typeface="Consolas"/>
            </a:endParaRPr>
          </a:p>
        </p:txBody>
      </p:sp>
      <p:sp>
        <p:nvSpPr>
          <p:cNvPr id="1087" name="Google Shape;1087;p70"/>
          <p:cNvSpPr txBox="1"/>
          <p:nvPr/>
        </p:nvSpPr>
        <p:spPr>
          <a:xfrm>
            <a:off x="5579225" y="2048350"/>
            <a:ext cx="3297300" cy="1875300"/>
          </a:xfrm>
          <a:prstGeom prst="rect">
            <a:avLst/>
          </a:prstGeom>
          <a:solidFill>
            <a:srgbClr val="D9EAD3"/>
          </a:solidFill>
          <a:ln>
            <a:noFill/>
          </a:ln>
          <a:effectLst>
            <a:outerShdw blurRad="57150" rotWithShape="0" algn="bl" dir="5400000" dist="57150">
              <a:srgbClr val="000000">
                <a:alpha val="49800"/>
              </a:srgbClr>
            </a:outerShdw>
          </a:effectLst>
        </p:spPr>
        <p:txBody>
          <a:bodyPr anchorCtr="0" anchor="t" bIns="91425" lIns="91425" spcFirstLastPara="1" rIns="91425" wrap="square" tIns="91425">
            <a:noAutofit/>
          </a:bodyPr>
          <a:lstStyle/>
          <a:p>
            <a:pPr indent="0" lvl="0" marL="0" marR="0" rtl="0" algn="ctr">
              <a:lnSpc>
                <a:spcPct val="110000"/>
              </a:lnSpc>
              <a:spcBef>
                <a:spcPts val="600"/>
              </a:spcBef>
              <a:spcAft>
                <a:spcPts val="0"/>
              </a:spcAft>
              <a:buClr>
                <a:srgbClr val="000000"/>
              </a:buClr>
              <a:buSzPts val="3200"/>
              <a:buFont typeface="Arial"/>
              <a:buNone/>
            </a:pPr>
            <a:r>
              <a:rPr lang="tr-TR" sz="3200">
                <a:solidFill>
                  <a:srgbClr val="0B5394"/>
                </a:solidFill>
                <a:latin typeface="Montserrat"/>
                <a:ea typeface="Montserrat"/>
                <a:cs typeface="Montserrat"/>
                <a:sym typeface="Montserrat"/>
              </a:rPr>
              <a:t>Signed integer </a:t>
            </a:r>
            <a:r>
              <a:rPr lang="tr-TR" sz="3200">
                <a:solidFill>
                  <a:srgbClr val="434343"/>
                </a:solidFill>
                <a:latin typeface="Montserrat"/>
                <a:ea typeface="Montserrat"/>
                <a:cs typeface="Montserrat"/>
                <a:sym typeface="Montserrat"/>
              </a:rPr>
              <a:t>type is called </a:t>
            </a:r>
            <a:r>
              <a:rPr lang="tr-TR" sz="3200">
                <a:solidFill>
                  <a:srgbClr val="FF0000"/>
                </a:solidFill>
                <a:highlight>
                  <a:srgbClr val="EFEFEF"/>
                </a:highlight>
                <a:latin typeface="Consolas"/>
                <a:ea typeface="Consolas"/>
                <a:cs typeface="Consolas"/>
                <a:sym typeface="Consolas"/>
              </a:rPr>
              <a:t>int</a:t>
            </a:r>
            <a:r>
              <a:rPr lang="tr-TR" sz="3200">
                <a:solidFill>
                  <a:srgbClr val="434343"/>
                </a:solidFill>
                <a:latin typeface="Montserrat"/>
                <a:ea typeface="Montserrat"/>
                <a:cs typeface="Montserrat"/>
                <a:sym typeface="Montserrat"/>
              </a:rPr>
              <a:t>.</a:t>
            </a:r>
            <a:endParaRPr b="0" i="0" sz="3200" u="none" cap="none" strike="noStrike">
              <a:solidFill>
                <a:srgbClr val="434343"/>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7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093" name="Google Shape;1093;p71"/>
          <p:cNvSpPr txBox="1"/>
          <p:nvPr/>
        </p:nvSpPr>
        <p:spPr>
          <a:xfrm>
            <a:off x="431800" y="173800"/>
            <a:ext cx="82740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400">
                <a:solidFill>
                  <a:srgbClr val="741B47"/>
                </a:solidFill>
                <a:latin typeface="Raleway Medium"/>
                <a:ea typeface="Raleway Medium"/>
                <a:cs typeface="Raleway Medium"/>
                <a:sym typeface="Raleway Medium"/>
              </a:rPr>
              <a:t>Numeric Types</a:t>
            </a:r>
            <a:endParaRPr b="0" i="0" sz="3400" u="none" cap="none" strike="noStrike">
              <a:solidFill>
                <a:srgbClr val="419ED3"/>
              </a:solidFill>
              <a:latin typeface="Raleway SemiBold"/>
              <a:ea typeface="Raleway SemiBold"/>
              <a:cs typeface="Raleway SemiBold"/>
              <a:sym typeface="Raleway SemiBold"/>
            </a:endParaRPr>
          </a:p>
        </p:txBody>
      </p:sp>
      <p:sp>
        <p:nvSpPr>
          <p:cNvPr id="1094" name="Google Shape;1094;p71"/>
          <p:cNvSpPr txBox="1"/>
          <p:nvPr>
            <p:ph idx="4294967295" type="subTitle"/>
          </p:nvPr>
        </p:nvSpPr>
        <p:spPr>
          <a:xfrm>
            <a:off x="299525" y="800100"/>
            <a:ext cx="8577000" cy="9213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Raleway"/>
              <a:buChar char="▸"/>
            </a:pPr>
            <a:r>
              <a:rPr b="1" lang="tr-TR" sz="2400">
                <a:solidFill>
                  <a:srgbClr val="0B5394"/>
                </a:solidFill>
                <a:latin typeface="Montserrat"/>
                <a:ea typeface="Montserrat"/>
                <a:cs typeface="Montserrat"/>
                <a:sym typeface="Montserrat"/>
              </a:rPr>
              <a:t>I</a:t>
            </a:r>
            <a:r>
              <a:rPr b="1" lang="tr-TR" sz="2400">
                <a:solidFill>
                  <a:srgbClr val="0B5394"/>
                </a:solidFill>
                <a:latin typeface="Montserrat"/>
                <a:ea typeface="Montserrat"/>
                <a:cs typeface="Montserrat"/>
                <a:sym typeface="Montserrat"/>
              </a:rPr>
              <a:t>nteger</a:t>
            </a:r>
            <a:r>
              <a:rPr lang="tr-TR" sz="2400">
                <a:solidFill>
                  <a:srgbClr val="434343"/>
                </a:solidFill>
                <a:latin typeface="Montserrat"/>
                <a:ea typeface="Montserrat"/>
                <a:cs typeface="Montserrat"/>
                <a:sym typeface="Montserrat"/>
              </a:rPr>
              <a:t> types are whole numbers which don’t contain decimal point.</a:t>
            </a:r>
            <a:endParaRPr b="0" i="0" sz="2400" u="none" cap="none" strike="noStrike">
              <a:solidFill>
                <a:srgbClr val="434343"/>
              </a:solidFill>
              <a:latin typeface="Montserrat"/>
              <a:ea typeface="Montserrat"/>
              <a:cs typeface="Montserrat"/>
              <a:sym typeface="Montserrat"/>
            </a:endParaRPr>
          </a:p>
        </p:txBody>
      </p:sp>
      <p:sp>
        <p:nvSpPr>
          <p:cNvPr id="1095" name="Google Shape;1095;p71"/>
          <p:cNvSpPr txBox="1"/>
          <p:nvPr/>
        </p:nvSpPr>
        <p:spPr>
          <a:xfrm>
            <a:off x="402800" y="2048350"/>
            <a:ext cx="4824300" cy="18159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my_integer =</a:t>
            </a:r>
            <a:r>
              <a:rPr lang="tr-TR" sz="2000">
                <a:solidFill>
                  <a:srgbClr val="0000FF"/>
                </a:solidFill>
                <a:latin typeface="Consolas"/>
                <a:ea typeface="Consolas"/>
                <a:cs typeface="Consolas"/>
                <a:sym typeface="Consolas"/>
              </a:rPr>
              <a:t> </a:t>
            </a:r>
            <a:r>
              <a:rPr lang="tr-TR" sz="2000">
                <a:solidFill>
                  <a:srgbClr val="434343"/>
                </a:solidFill>
                <a:latin typeface="Consolas"/>
                <a:ea typeface="Consolas"/>
                <a:cs typeface="Consolas"/>
                <a:sym typeface="Consolas"/>
              </a:rPr>
              <a:t>40</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negative_num =</a:t>
            </a:r>
            <a:r>
              <a:rPr lang="tr-TR" sz="2000">
                <a:solidFill>
                  <a:srgbClr val="FF0000"/>
                </a:solidFill>
                <a:latin typeface="Consolas"/>
                <a:ea typeface="Consolas"/>
                <a:cs typeface="Consolas"/>
                <a:sym typeface="Consolas"/>
              </a:rPr>
              <a:t> </a:t>
            </a:r>
            <a:r>
              <a:rPr lang="tr-TR" sz="2000">
                <a:solidFill>
                  <a:srgbClr val="434343"/>
                </a:solidFill>
                <a:latin typeface="Consolas"/>
                <a:ea typeface="Consolas"/>
                <a:cs typeface="Consolas"/>
                <a:sym typeface="Consolas"/>
              </a:rPr>
              <a:t>-18</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tr-TR" sz="2000" u="none" cap="none" strike="noStrike">
                <a:solidFill>
                  <a:srgbClr val="0000FF"/>
                </a:solidFill>
                <a:latin typeface="Consolas"/>
                <a:ea typeface="Consolas"/>
                <a:cs typeface="Consolas"/>
                <a:sym typeface="Consolas"/>
              </a:rPr>
              <a:t>print</a:t>
            </a:r>
            <a:r>
              <a:rPr b="0" i="0" lang="tr-TR" sz="2000" u="none" cap="none" strike="noStrike">
                <a:solidFill>
                  <a:srgbClr val="000000"/>
                </a:solidFill>
                <a:latin typeface="Consolas"/>
                <a:ea typeface="Consolas"/>
                <a:cs typeface="Consolas"/>
                <a:sym typeface="Consolas"/>
              </a:rPr>
              <a:t>(</a:t>
            </a:r>
            <a:r>
              <a:rPr lang="tr-TR" sz="2000">
                <a:solidFill>
                  <a:srgbClr val="434343"/>
                </a:solidFill>
                <a:latin typeface="Consolas"/>
                <a:ea typeface="Consolas"/>
                <a:cs typeface="Consolas"/>
                <a:sym typeface="Consolas"/>
              </a:rPr>
              <a:t>my_integer</a:t>
            </a:r>
            <a:r>
              <a:rPr b="0" i="0" lang="tr-TR" sz="2000" u="none" cap="none" strike="noStrike">
                <a:solidFill>
                  <a:srgbClr val="000000"/>
                </a:solidFill>
                <a:latin typeface="Consolas"/>
                <a:ea typeface="Consolas"/>
                <a:cs typeface="Consolas"/>
                <a:sym typeface="Consolas"/>
              </a:rPr>
              <a:t>)</a:t>
            </a:r>
            <a:endParaRPr b="0" i="0" sz="2000" u="none" cap="none" strike="noStrike">
              <a:solidFill>
                <a:srgbClr val="000000"/>
              </a:solidFill>
              <a:latin typeface="Consolas"/>
              <a:ea typeface="Consolas"/>
              <a:cs typeface="Consolas"/>
              <a:sym typeface="Consolas"/>
            </a:endParaRPr>
          </a:p>
          <a:p>
            <a:pPr indent="0" lvl="0" marL="0" rtl="0" algn="l">
              <a:spcBef>
                <a:spcPts val="0"/>
              </a:spcBef>
              <a:spcAft>
                <a:spcPts val="0"/>
              </a:spcAft>
              <a:buClr>
                <a:srgbClr val="000000"/>
              </a:buClr>
              <a:buSzPts val="2000"/>
              <a:buFont typeface="Arial"/>
              <a:buNone/>
            </a:pPr>
            <a:r>
              <a:rPr lang="tr-TR" sz="2000">
                <a:solidFill>
                  <a:srgbClr val="0000FF"/>
                </a:solidFill>
                <a:latin typeface="Consolas"/>
                <a:ea typeface="Consolas"/>
                <a:cs typeface="Consolas"/>
                <a:sym typeface="Consolas"/>
              </a:rPr>
              <a:t>print</a:t>
            </a:r>
            <a:r>
              <a:rPr lang="tr-TR" sz="2000">
                <a:latin typeface="Consolas"/>
                <a:ea typeface="Consolas"/>
                <a:cs typeface="Consolas"/>
                <a:sym typeface="Consolas"/>
              </a:rPr>
              <a:t>(</a:t>
            </a:r>
            <a:r>
              <a:rPr lang="tr-TR" sz="2000">
                <a:solidFill>
                  <a:srgbClr val="434343"/>
                </a:solidFill>
                <a:latin typeface="Consolas"/>
                <a:ea typeface="Consolas"/>
                <a:cs typeface="Consolas"/>
                <a:sym typeface="Consolas"/>
              </a:rPr>
              <a:t>negative_num</a:t>
            </a:r>
            <a:r>
              <a:rPr lang="tr-TR" sz="2000">
                <a:latin typeface="Consolas"/>
                <a:ea typeface="Consolas"/>
                <a:cs typeface="Consolas"/>
                <a:sym typeface="Consolas"/>
              </a:rPr>
              <a:t>)</a:t>
            </a:r>
            <a:endParaRPr sz="2000">
              <a:latin typeface="Consolas"/>
              <a:ea typeface="Consolas"/>
              <a:cs typeface="Consolas"/>
              <a:sym typeface="Consolas"/>
            </a:endParaRPr>
          </a:p>
        </p:txBody>
      </p:sp>
      <p:sp>
        <p:nvSpPr>
          <p:cNvPr id="1096" name="Google Shape;1096;p71"/>
          <p:cNvSpPr txBox="1"/>
          <p:nvPr/>
        </p:nvSpPr>
        <p:spPr>
          <a:xfrm>
            <a:off x="402800" y="3970900"/>
            <a:ext cx="4824300" cy="707400"/>
          </a:xfrm>
          <a:prstGeom prst="rect">
            <a:avLst/>
          </a:prstGeom>
          <a:solidFill>
            <a:srgbClr val="D9D9D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40</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-18</a:t>
            </a:r>
            <a:endParaRPr sz="2000">
              <a:solidFill>
                <a:srgbClr val="434343"/>
              </a:solidFill>
              <a:latin typeface="Consolas"/>
              <a:ea typeface="Consolas"/>
              <a:cs typeface="Consolas"/>
              <a:sym typeface="Consolas"/>
            </a:endParaRPr>
          </a:p>
        </p:txBody>
      </p:sp>
      <p:sp>
        <p:nvSpPr>
          <p:cNvPr id="1097" name="Google Shape;1097;p71"/>
          <p:cNvSpPr txBox="1"/>
          <p:nvPr/>
        </p:nvSpPr>
        <p:spPr>
          <a:xfrm>
            <a:off x="5579225" y="2048350"/>
            <a:ext cx="3297300" cy="1875300"/>
          </a:xfrm>
          <a:prstGeom prst="rect">
            <a:avLst/>
          </a:prstGeom>
          <a:solidFill>
            <a:srgbClr val="D9EAD3"/>
          </a:solidFill>
          <a:ln>
            <a:noFill/>
          </a:ln>
          <a:effectLst>
            <a:outerShdw blurRad="57150" rotWithShape="0" algn="bl" dir="5400000" dist="57150">
              <a:srgbClr val="000000">
                <a:alpha val="49800"/>
              </a:srgbClr>
            </a:outerShdw>
          </a:effectLst>
        </p:spPr>
        <p:txBody>
          <a:bodyPr anchorCtr="0" anchor="t" bIns="91425" lIns="91425" spcFirstLastPara="1" rIns="91425" wrap="square" tIns="91425">
            <a:noAutofit/>
          </a:bodyPr>
          <a:lstStyle/>
          <a:p>
            <a:pPr indent="0" lvl="0" marL="0" marR="0" rtl="0" algn="ctr">
              <a:lnSpc>
                <a:spcPct val="110000"/>
              </a:lnSpc>
              <a:spcBef>
                <a:spcPts val="600"/>
              </a:spcBef>
              <a:spcAft>
                <a:spcPts val="0"/>
              </a:spcAft>
              <a:buClr>
                <a:srgbClr val="000000"/>
              </a:buClr>
              <a:buSzPts val="3200"/>
              <a:buFont typeface="Arial"/>
              <a:buNone/>
            </a:pPr>
            <a:r>
              <a:rPr lang="tr-TR" sz="3200">
                <a:solidFill>
                  <a:srgbClr val="0B5394"/>
                </a:solidFill>
                <a:latin typeface="Montserrat"/>
                <a:ea typeface="Montserrat"/>
                <a:cs typeface="Montserrat"/>
                <a:sym typeface="Montserrat"/>
              </a:rPr>
              <a:t>Signed integer </a:t>
            </a:r>
            <a:r>
              <a:rPr lang="tr-TR" sz="3200">
                <a:solidFill>
                  <a:srgbClr val="434343"/>
                </a:solidFill>
                <a:latin typeface="Montserrat"/>
                <a:ea typeface="Montserrat"/>
                <a:cs typeface="Montserrat"/>
                <a:sym typeface="Montserrat"/>
              </a:rPr>
              <a:t>type is called </a:t>
            </a:r>
            <a:r>
              <a:rPr lang="tr-TR" sz="3200">
                <a:solidFill>
                  <a:srgbClr val="FF0000"/>
                </a:solidFill>
                <a:highlight>
                  <a:srgbClr val="EFEFEF"/>
                </a:highlight>
                <a:latin typeface="Consolas"/>
                <a:ea typeface="Consolas"/>
                <a:cs typeface="Consolas"/>
                <a:sym typeface="Consolas"/>
              </a:rPr>
              <a:t>int</a:t>
            </a:r>
            <a:r>
              <a:rPr lang="tr-TR" sz="3200">
                <a:solidFill>
                  <a:srgbClr val="434343"/>
                </a:solidFill>
                <a:latin typeface="Montserrat"/>
                <a:ea typeface="Montserrat"/>
                <a:cs typeface="Montserrat"/>
                <a:sym typeface="Montserrat"/>
              </a:rPr>
              <a:t>.</a:t>
            </a:r>
            <a:endParaRPr b="0" i="0" sz="3200" u="none" cap="none" strike="noStrike">
              <a:solidFill>
                <a:srgbClr val="434343"/>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7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03" name="Google Shape;1103;p72"/>
          <p:cNvSpPr txBox="1"/>
          <p:nvPr/>
        </p:nvSpPr>
        <p:spPr>
          <a:xfrm>
            <a:off x="431800" y="173800"/>
            <a:ext cx="82740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400">
                <a:solidFill>
                  <a:srgbClr val="741B47"/>
                </a:solidFill>
                <a:latin typeface="Raleway Medium"/>
                <a:ea typeface="Raleway Medium"/>
                <a:cs typeface="Raleway Medium"/>
                <a:sym typeface="Raleway Medium"/>
              </a:rPr>
              <a:t>Numeric Types</a:t>
            </a:r>
            <a:endParaRPr b="0" i="0" sz="3400" u="none" cap="none" strike="noStrike">
              <a:solidFill>
                <a:srgbClr val="419ED3"/>
              </a:solidFill>
              <a:latin typeface="Raleway SemiBold"/>
              <a:ea typeface="Raleway SemiBold"/>
              <a:cs typeface="Raleway SemiBold"/>
              <a:sym typeface="Raleway SemiBold"/>
            </a:endParaRPr>
          </a:p>
        </p:txBody>
      </p:sp>
      <p:sp>
        <p:nvSpPr>
          <p:cNvPr id="1104" name="Google Shape;1104;p72"/>
          <p:cNvSpPr txBox="1"/>
          <p:nvPr>
            <p:ph idx="4294967295" type="subTitle"/>
          </p:nvPr>
        </p:nvSpPr>
        <p:spPr>
          <a:xfrm>
            <a:off x="299525" y="800100"/>
            <a:ext cx="8577000" cy="9213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Raleway"/>
              <a:buChar char="▸"/>
            </a:pPr>
            <a:r>
              <a:rPr b="1" lang="tr-TR" sz="2400">
                <a:solidFill>
                  <a:srgbClr val="0B5394"/>
                </a:solidFill>
                <a:latin typeface="Montserrat"/>
                <a:ea typeface="Montserrat"/>
                <a:cs typeface="Montserrat"/>
                <a:sym typeface="Montserrat"/>
              </a:rPr>
              <a:t>Float </a:t>
            </a:r>
            <a:r>
              <a:rPr lang="tr-TR" sz="2400">
                <a:solidFill>
                  <a:srgbClr val="434343"/>
                </a:solidFill>
                <a:latin typeface="Montserrat"/>
                <a:ea typeface="Montserrat"/>
                <a:cs typeface="Montserrat"/>
                <a:sym typeface="Montserrat"/>
              </a:rPr>
              <a:t>types stand for real numbers with a decimal point.</a:t>
            </a:r>
            <a:endParaRPr b="0" i="0" sz="2400" u="none" cap="none" strike="noStrike">
              <a:solidFill>
                <a:srgbClr val="434343"/>
              </a:solidFill>
              <a:latin typeface="Montserrat"/>
              <a:ea typeface="Montserrat"/>
              <a:cs typeface="Montserrat"/>
              <a:sym typeface="Montserrat"/>
            </a:endParaRPr>
          </a:p>
        </p:txBody>
      </p:sp>
      <p:sp>
        <p:nvSpPr>
          <p:cNvPr id="1105" name="Google Shape;1105;p72"/>
          <p:cNvSpPr txBox="1"/>
          <p:nvPr/>
        </p:nvSpPr>
        <p:spPr>
          <a:xfrm>
            <a:off x="402800" y="1895950"/>
            <a:ext cx="4824300" cy="18159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my_float =</a:t>
            </a:r>
            <a:r>
              <a:rPr lang="tr-TR" sz="2000">
                <a:solidFill>
                  <a:srgbClr val="0000FF"/>
                </a:solidFill>
                <a:latin typeface="Consolas"/>
                <a:ea typeface="Consolas"/>
                <a:cs typeface="Consolas"/>
                <a:sym typeface="Consolas"/>
              </a:rPr>
              <a:t> </a:t>
            </a:r>
            <a:r>
              <a:rPr lang="tr-TR" sz="2000">
                <a:solidFill>
                  <a:srgbClr val="434343"/>
                </a:solidFill>
                <a:latin typeface="Consolas"/>
                <a:ea typeface="Consolas"/>
                <a:cs typeface="Consolas"/>
                <a:sym typeface="Consolas"/>
              </a:rPr>
              <a:t>40.0</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negative_float =</a:t>
            </a:r>
            <a:r>
              <a:rPr lang="tr-TR" sz="2000">
                <a:solidFill>
                  <a:srgbClr val="FF0000"/>
                </a:solidFill>
                <a:latin typeface="Consolas"/>
                <a:ea typeface="Consolas"/>
                <a:cs typeface="Consolas"/>
                <a:sym typeface="Consolas"/>
              </a:rPr>
              <a:t> </a:t>
            </a:r>
            <a:r>
              <a:rPr lang="tr-TR" sz="2000">
                <a:solidFill>
                  <a:srgbClr val="434343"/>
                </a:solidFill>
                <a:latin typeface="Consolas"/>
                <a:ea typeface="Consolas"/>
                <a:cs typeface="Consolas"/>
                <a:sym typeface="Consolas"/>
              </a:rPr>
              <a:t>-18.66</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tr-TR" sz="2000" u="none" cap="none" strike="noStrike">
                <a:solidFill>
                  <a:srgbClr val="0000FF"/>
                </a:solidFill>
                <a:latin typeface="Consolas"/>
                <a:ea typeface="Consolas"/>
                <a:cs typeface="Consolas"/>
                <a:sym typeface="Consolas"/>
              </a:rPr>
              <a:t>print</a:t>
            </a:r>
            <a:r>
              <a:rPr b="0" i="0" lang="tr-TR" sz="2000" u="none" cap="none" strike="noStrike">
                <a:solidFill>
                  <a:srgbClr val="000000"/>
                </a:solidFill>
                <a:latin typeface="Consolas"/>
                <a:ea typeface="Consolas"/>
                <a:cs typeface="Consolas"/>
                <a:sym typeface="Consolas"/>
              </a:rPr>
              <a:t>(</a:t>
            </a:r>
            <a:r>
              <a:rPr lang="tr-TR" sz="2000">
                <a:solidFill>
                  <a:srgbClr val="434343"/>
                </a:solidFill>
                <a:latin typeface="Consolas"/>
                <a:ea typeface="Consolas"/>
                <a:cs typeface="Consolas"/>
                <a:sym typeface="Consolas"/>
              </a:rPr>
              <a:t>my_float</a:t>
            </a:r>
            <a:r>
              <a:rPr b="0" i="0" lang="tr-TR" sz="2000" u="none" cap="none" strike="noStrike">
                <a:solidFill>
                  <a:srgbClr val="000000"/>
                </a:solidFill>
                <a:latin typeface="Consolas"/>
                <a:ea typeface="Consolas"/>
                <a:cs typeface="Consolas"/>
                <a:sym typeface="Consolas"/>
              </a:rPr>
              <a:t>)</a:t>
            </a:r>
            <a:endParaRPr b="0" i="0" sz="2000" u="none" cap="none" strike="noStrike">
              <a:solidFill>
                <a:srgbClr val="000000"/>
              </a:solidFill>
              <a:latin typeface="Consolas"/>
              <a:ea typeface="Consolas"/>
              <a:cs typeface="Consolas"/>
              <a:sym typeface="Consolas"/>
            </a:endParaRPr>
          </a:p>
          <a:p>
            <a:pPr indent="0" lvl="0" marL="0" rtl="0" algn="l">
              <a:spcBef>
                <a:spcPts val="0"/>
              </a:spcBef>
              <a:spcAft>
                <a:spcPts val="0"/>
              </a:spcAft>
              <a:buClr>
                <a:srgbClr val="000000"/>
              </a:buClr>
              <a:buSzPts val="2000"/>
              <a:buFont typeface="Arial"/>
              <a:buNone/>
            </a:pPr>
            <a:r>
              <a:rPr lang="tr-TR" sz="2000">
                <a:solidFill>
                  <a:srgbClr val="0000FF"/>
                </a:solidFill>
                <a:latin typeface="Consolas"/>
                <a:ea typeface="Consolas"/>
                <a:cs typeface="Consolas"/>
                <a:sym typeface="Consolas"/>
              </a:rPr>
              <a:t>print</a:t>
            </a:r>
            <a:r>
              <a:rPr lang="tr-TR" sz="2000">
                <a:latin typeface="Consolas"/>
                <a:ea typeface="Consolas"/>
                <a:cs typeface="Consolas"/>
                <a:sym typeface="Consolas"/>
              </a:rPr>
              <a:t>(</a:t>
            </a:r>
            <a:r>
              <a:rPr lang="tr-TR" sz="2000">
                <a:solidFill>
                  <a:srgbClr val="434343"/>
                </a:solidFill>
                <a:latin typeface="Consolas"/>
                <a:ea typeface="Consolas"/>
                <a:cs typeface="Consolas"/>
                <a:sym typeface="Consolas"/>
              </a:rPr>
              <a:t>negative_float</a:t>
            </a:r>
            <a:r>
              <a:rPr lang="tr-TR" sz="2000">
                <a:latin typeface="Consolas"/>
                <a:ea typeface="Consolas"/>
                <a:cs typeface="Consolas"/>
                <a:sym typeface="Consolas"/>
              </a:rPr>
              <a:t>)</a:t>
            </a:r>
            <a:endParaRPr sz="2000">
              <a:latin typeface="Consolas"/>
              <a:ea typeface="Consolas"/>
              <a:cs typeface="Consolas"/>
              <a:sym typeface="Consolas"/>
            </a:endParaRPr>
          </a:p>
        </p:txBody>
      </p:sp>
      <p:sp>
        <p:nvSpPr>
          <p:cNvPr id="1106" name="Google Shape;1106;p72"/>
          <p:cNvSpPr txBox="1"/>
          <p:nvPr/>
        </p:nvSpPr>
        <p:spPr>
          <a:xfrm>
            <a:off x="5579225" y="1912750"/>
            <a:ext cx="3297300" cy="1875300"/>
          </a:xfrm>
          <a:prstGeom prst="rect">
            <a:avLst/>
          </a:prstGeom>
          <a:solidFill>
            <a:srgbClr val="D9EAD3"/>
          </a:solidFill>
          <a:ln>
            <a:noFill/>
          </a:ln>
          <a:effectLst>
            <a:outerShdw blurRad="57150" rotWithShape="0" algn="bl" dir="5400000" dist="57150">
              <a:srgbClr val="000000">
                <a:alpha val="49800"/>
              </a:srgbClr>
            </a:outerShdw>
          </a:effectLst>
        </p:spPr>
        <p:txBody>
          <a:bodyPr anchorCtr="0" anchor="t" bIns="91425" lIns="91425" spcFirstLastPara="1" rIns="91425" wrap="square" tIns="91425">
            <a:noAutofit/>
          </a:bodyPr>
          <a:lstStyle/>
          <a:p>
            <a:pPr indent="0" lvl="0" marL="0" marR="0" rtl="0" algn="ctr">
              <a:lnSpc>
                <a:spcPct val="110000"/>
              </a:lnSpc>
              <a:spcBef>
                <a:spcPts val="600"/>
              </a:spcBef>
              <a:spcAft>
                <a:spcPts val="0"/>
              </a:spcAft>
              <a:buClr>
                <a:srgbClr val="000000"/>
              </a:buClr>
              <a:buSzPts val="3200"/>
              <a:buFont typeface="Arial"/>
              <a:buNone/>
            </a:pPr>
            <a:r>
              <a:rPr lang="tr-TR" sz="3200">
                <a:solidFill>
                  <a:srgbClr val="0B5394"/>
                </a:solidFill>
                <a:latin typeface="Montserrat"/>
                <a:ea typeface="Montserrat"/>
                <a:cs typeface="Montserrat"/>
                <a:sym typeface="Montserrat"/>
              </a:rPr>
              <a:t>Floating point</a:t>
            </a:r>
            <a:r>
              <a:rPr lang="tr-TR" sz="3200">
                <a:solidFill>
                  <a:srgbClr val="0B5394"/>
                </a:solidFill>
                <a:latin typeface="Montserrat"/>
                <a:ea typeface="Montserrat"/>
                <a:cs typeface="Montserrat"/>
                <a:sym typeface="Montserrat"/>
              </a:rPr>
              <a:t> </a:t>
            </a:r>
            <a:r>
              <a:rPr lang="tr-TR" sz="3200">
                <a:solidFill>
                  <a:srgbClr val="434343"/>
                </a:solidFill>
                <a:latin typeface="Montserrat"/>
                <a:ea typeface="Montserrat"/>
                <a:cs typeface="Montserrat"/>
                <a:sym typeface="Montserrat"/>
              </a:rPr>
              <a:t>type is called </a:t>
            </a:r>
            <a:r>
              <a:rPr lang="tr-TR" sz="3200">
                <a:solidFill>
                  <a:srgbClr val="FF0000"/>
                </a:solidFill>
                <a:highlight>
                  <a:srgbClr val="EFEFEF"/>
                </a:highlight>
                <a:latin typeface="Consolas"/>
                <a:ea typeface="Consolas"/>
                <a:cs typeface="Consolas"/>
                <a:sym typeface="Consolas"/>
              </a:rPr>
              <a:t>float</a:t>
            </a:r>
            <a:r>
              <a:rPr lang="tr-TR" sz="3200">
                <a:solidFill>
                  <a:srgbClr val="434343"/>
                </a:solidFill>
                <a:latin typeface="Montserrat"/>
                <a:ea typeface="Montserrat"/>
                <a:cs typeface="Montserrat"/>
                <a:sym typeface="Montserrat"/>
              </a:rPr>
              <a:t>.</a:t>
            </a:r>
            <a:endParaRPr b="0" i="0" sz="3200" u="none" cap="none" strike="noStrike">
              <a:solidFill>
                <a:srgbClr val="434343"/>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7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12" name="Google Shape;1112;p73"/>
          <p:cNvSpPr txBox="1"/>
          <p:nvPr/>
        </p:nvSpPr>
        <p:spPr>
          <a:xfrm>
            <a:off x="431800" y="173800"/>
            <a:ext cx="82740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400">
                <a:solidFill>
                  <a:srgbClr val="741B47"/>
                </a:solidFill>
                <a:latin typeface="Raleway Medium"/>
                <a:ea typeface="Raleway Medium"/>
                <a:cs typeface="Raleway Medium"/>
                <a:sym typeface="Raleway Medium"/>
              </a:rPr>
              <a:t>Numeric Types</a:t>
            </a:r>
            <a:endParaRPr b="0" i="0" sz="3400" u="none" cap="none" strike="noStrike">
              <a:solidFill>
                <a:srgbClr val="419ED3"/>
              </a:solidFill>
              <a:latin typeface="Raleway SemiBold"/>
              <a:ea typeface="Raleway SemiBold"/>
              <a:cs typeface="Raleway SemiBold"/>
              <a:sym typeface="Raleway SemiBold"/>
            </a:endParaRPr>
          </a:p>
        </p:txBody>
      </p:sp>
      <p:sp>
        <p:nvSpPr>
          <p:cNvPr id="1113" name="Google Shape;1113;p73"/>
          <p:cNvSpPr txBox="1"/>
          <p:nvPr>
            <p:ph idx="4294967295" type="subTitle"/>
          </p:nvPr>
        </p:nvSpPr>
        <p:spPr>
          <a:xfrm>
            <a:off x="299525" y="800100"/>
            <a:ext cx="8577000" cy="9213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Raleway"/>
              <a:buChar char="▸"/>
            </a:pPr>
            <a:r>
              <a:rPr b="1" lang="tr-TR" sz="2400">
                <a:solidFill>
                  <a:srgbClr val="0B5394"/>
                </a:solidFill>
                <a:latin typeface="Montserrat"/>
                <a:ea typeface="Montserrat"/>
                <a:cs typeface="Montserrat"/>
                <a:sym typeface="Montserrat"/>
              </a:rPr>
              <a:t>Float </a:t>
            </a:r>
            <a:r>
              <a:rPr lang="tr-TR" sz="2400">
                <a:solidFill>
                  <a:srgbClr val="434343"/>
                </a:solidFill>
                <a:latin typeface="Montserrat"/>
                <a:ea typeface="Montserrat"/>
                <a:cs typeface="Montserrat"/>
                <a:sym typeface="Montserrat"/>
              </a:rPr>
              <a:t>types stand for real numbers with a decimal point.</a:t>
            </a:r>
            <a:endParaRPr b="0" i="0" sz="2400" u="none" cap="none" strike="noStrike">
              <a:solidFill>
                <a:srgbClr val="434343"/>
              </a:solidFill>
              <a:latin typeface="Montserrat"/>
              <a:ea typeface="Montserrat"/>
              <a:cs typeface="Montserrat"/>
              <a:sym typeface="Montserrat"/>
            </a:endParaRPr>
          </a:p>
        </p:txBody>
      </p:sp>
      <p:sp>
        <p:nvSpPr>
          <p:cNvPr id="1114" name="Google Shape;1114;p73"/>
          <p:cNvSpPr txBox="1"/>
          <p:nvPr/>
        </p:nvSpPr>
        <p:spPr>
          <a:xfrm>
            <a:off x="402800" y="1895950"/>
            <a:ext cx="4824300" cy="18159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my_float =</a:t>
            </a:r>
            <a:r>
              <a:rPr lang="tr-TR" sz="2000">
                <a:solidFill>
                  <a:srgbClr val="0000FF"/>
                </a:solidFill>
                <a:latin typeface="Consolas"/>
                <a:ea typeface="Consolas"/>
                <a:cs typeface="Consolas"/>
                <a:sym typeface="Consolas"/>
              </a:rPr>
              <a:t> </a:t>
            </a:r>
            <a:r>
              <a:rPr lang="tr-TR" sz="2000">
                <a:solidFill>
                  <a:srgbClr val="434343"/>
                </a:solidFill>
                <a:latin typeface="Consolas"/>
                <a:ea typeface="Consolas"/>
                <a:cs typeface="Consolas"/>
                <a:sym typeface="Consolas"/>
              </a:rPr>
              <a:t>40.0</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negative_float =</a:t>
            </a:r>
            <a:r>
              <a:rPr lang="tr-TR" sz="2000">
                <a:solidFill>
                  <a:srgbClr val="FF0000"/>
                </a:solidFill>
                <a:latin typeface="Consolas"/>
                <a:ea typeface="Consolas"/>
                <a:cs typeface="Consolas"/>
                <a:sym typeface="Consolas"/>
              </a:rPr>
              <a:t> </a:t>
            </a:r>
            <a:r>
              <a:rPr lang="tr-TR" sz="2000">
                <a:solidFill>
                  <a:srgbClr val="434343"/>
                </a:solidFill>
                <a:latin typeface="Consolas"/>
                <a:ea typeface="Consolas"/>
                <a:cs typeface="Consolas"/>
                <a:sym typeface="Consolas"/>
              </a:rPr>
              <a:t>-18.66</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tr-TR" sz="2000" u="none" cap="none" strike="noStrike">
                <a:solidFill>
                  <a:srgbClr val="0000FF"/>
                </a:solidFill>
                <a:latin typeface="Consolas"/>
                <a:ea typeface="Consolas"/>
                <a:cs typeface="Consolas"/>
                <a:sym typeface="Consolas"/>
              </a:rPr>
              <a:t>print</a:t>
            </a:r>
            <a:r>
              <a:rPr b="0" i="0" lang="tr-TR" sz="2000" u="none" cap="none" strike="noStrike">
                <a:solidFill>
                  <a:srgbClr val="000000"/>
                </a:solidFill>
                <a:latin typeface="Consolas"/>
                <a:ea typeface="Consolas"/>
                <a:cs typeface="Consolas"/>
                <a:sym typeface="Consolas"/>
              </a:rPr>
              <a:t>(</a:t>
            </a:r>
            <a:r>
              <a:rPr lang="tr-TR" sz="2000">
                <a:solidFill>
                  <a:srgbClr val="434343"/>
                </a:solidFill>
                <a:latin typeface="Consolas"/>
                <a:ea typeface="Consolas"/>
                <a:cs typeface="Consolas"/>
                <a:sym typeface="Consolas"/>
              </a:rPr>
              <a:t>my_float</a:t>
            </a:r>
            <a:r>
              <a:rPr b="0" i="0" lang="tr-TR" sz="2000" u="none" cap="none" strike="noStrike">
                <a:solidFill>
                  <a:srgbClr val="000000"/>
                </a:solidFill>
                <a:latin typeface="Consolas"/>
                <a:ea typeface="Consolas"/>
                <a:cs typeface="Consolas"/>
                <a:sym typeface="Consolas"/>
              </a:rPr>
              <a:t>)</a:t>
            </a:r>
            <a:endParaRPr b="0" i="0" sz="2000" u="none" cap="none" strike="noStrike">
              <a:solidFill>
                <a:srgbClr val="000000"/>
              </a:solidFill>
              <a:latin typeface="Consolas"/>
              <a:ea typeface="Consolas"/>
              <a:cs typeface="Consolas"/>
              <a:sym typeface="Consolas"/>
            </a:endParaRPr>
          </a:p>
          <a:p>
            <a:pPr indent="0" lvl="0" marL="0" rtl="0" algn="l">
              <a:spcBef>
                <a:spcPts val="0"/>
              </a:spcBef>
              <a:spcAft>
                <a:spcPts val="0"/>
              </a:spcAft>
              <a:buClr>
                <a:srgbClr val="000000"/>
              </a:buClr>
              <a:buSzPts val="2000"/>
              <a:buFont typeface="Arial"/>
              <a:buNone/>
            </a:pPr>
            <a:r>
              <a:rPr lang="tr-TR" sz="2000">
                <a:solidFill>
                  <a:srgbClr val="0000FF"/>
                </a:solidFill>
                <a:latin typeface="Consolas"/>
                <a:ea typeface="Consolas"/>
                <a:cs typeface="Consolas"/>
                <a:sym typeface="Consolas"/>
              </a:rPr>
              <a:t>print</a:t>
            </a:r>
            <a:r>
              <a:rPr lang="tr-TR" sz="2000">
                <a:latin typeface="Consolas"/>
                <a:ea typeface="Consolas"/>
                <a:cs typeface="Consolas"/>
                <a:sym typeface="Consolas"/>
              </a:rPr>
              <a:t>(</a:t>
            </a:r>
            <a:r>
              <a:rPr lang="tr-TR" sz="2000">
                <a:solidFill>
                  <a:srgbClr val="434343"/>
                </a:solidFill>
                <a:latin typeface="Consolas"/>
                <a:ea typeface="Consolas"/>
                <a:cs typeface="Consolas"/>
                <a:sym typeface="Consolas"/>
              </a:rPr>
              <a:t>negative_float</a:t>
            </a:r>
            <a:r>
              <a:rPr lang="tr-TR" sz="2000">
                <a:latin typeface="Consolas"/>
                <a:ea typeface="Consolas"/>
                <a:cs typeface="Consolas"/>
                <a:sym typeface="Consolas"/>
              </a:rPr>
              <a:t>)</a:t>
            </a:r>
            <a:endParaRPr sz="2000">
              <a:latin typeface="Consolas"/>
              <a:ea typeface="Consolas"/>
              <a:cs typeface="Consolas"/>
              <a:sym typeface="Consolas"/>
            </a:endParaRPr>
          </a:p>
        </p:txBody>
      </p:sp>
      <p:sp>
        <p:nvSpPr>
          <p:cNvPr id="1115" name="Google Shape;1115;p73"/>
          <p:cNvSpPr txBox="1"/>
          <p:nvPr/>
        </p:nvSpPr>
        <p:spPr>
          <a:xfrm>
            <a:off x="402800" y="3818500"/>
            <a:ext cx="4824300" cy="707400"/>
          </a:xfrm>
          <a:prstGeom prst="rect">
            <a:avLst/>
          </a:prstGeom>
          <a:solidFill>
            <a:srgbClr val="D9D9D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40.0</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-18.66</a:t>
            </a:r>
            <a:endParaRPr sz="2000">
              <a:solidFill>
                <a:srgbClr val="434343"/>
              </a:solidFill>
              <a:latin typeface="Consolas"/>
              <a:ea typeface="Consolas"/>
              <a:cs typeface="Consolas"/>
              <a:sym typeface="Consolas"/>
            </a:endParaRPr>
          </a:p>
        </p:txBody>
      </p:sp>
      <p:sp>
        <p:nvSpPr>
          <p:cNvPr id="1116" name="Google Shape;1116;p73"/>
          <p:cNvSpPr txBox="1"/>
          <p:nvPr/>
        </p:nvSpPr>
        <p:spPr>
          <a:xfrm>
            <a:off x="5579225" y="1912750"/>
            <a:ext cx="3297300" cy="1875300"/>
          </a:xfrm>
          <a:prstGeom prst="rect">
            <a:avLst/>
          </a:prstGeom>
          <a:solidFill>
            <a:srgbClr val="D9EAD3"/>
          </a:solidFill>
          <a:ln>
            <a:noFill/>
          </a:ln>
          <a:effectLst>
            <a:outerShdw blurRad="57150" rotWithShape="0" algn="bl" dir="5400000" dist="57150">
              <a:srgbClr val="000000">
                <a:alpha val="49800"/>
              </a:srgbClr>
            </a:outerShdw>
          </a:effectLst>
        </p:spPr>
        <p:txBody>
          <a:bodyPr anchorCtr="0" anchor="t" bIns="91425" lIns="91425" spcFirstLastPara="1" rIns="91425" wrap="square" tIns="91425">
            <a:noAutofit/>
          </a:bodyPr>
          <a:lstStyle/>
          <a:p>
            <a:pPr indent="0" lvl="0" marL="0" marR="0" rtl="0" algn="ctr">
              <a:lnSpc>
                <a:spcPct val="110000"/>
              </a:lnSpc>
              <a:spcBef>
                <a:spcPts val="600"/>
              </a:spcBef>
              <a:spcAft>
                <a:spcPts val="0"/>
              </a:spcAft>
              <a:buClr>
                <a:srgbClr val="000000"/>
              </a:buClr>
              <a:buSzPts val="3200"/>
              <a:buFont typeface="Arial"/>
              <a:buNone/>
            </a:pPr>
            <a:r>
              <a:rPr lang="tr-TR" sz="3200">
                <a:solidFill>
                  <a:srgbClr val="0B5394"/>
                </a:solidFill>
                <a:latin typeface="Montserrat"/>
                <a:ea typeface="Montserrat"/>
                <a:cs typeface="Montserrat"/>
                <a:sym typeface="Montserrat"/>
              </a:rPr>
              <a:t>Floating point </a:t>
            </a:r>
            <a:r>
              <a:rPr lang="tr-TR" sz="3200">
                <a:solidFill>
                  <a:srgbClr val="434343"/>
                </a:solidFill>
                <a:latin typeface="Montserrat"/>
                <a:ea typeface="Montserrat"/>
                <a:cs typeface="Montserrat"/>
                <a:sym typeface="Montserrat"/>
              </a:rPr>
              <a:t>type is called </a:t>
            </a:r>
            <a:r>
              <a:rPr lang="tr-TR" sz="3200">
                <a:solidFill>
                  <a:srgbClr val="FF0000"/>
                </a:solidFill>
                <a:highlight>
                  <a:srgbClr val="EFEFEF"/>
                </a:highlight>
                <a:latin typeface="Consolas"/>
                <a:ea typeface="Consolas"/>
                <a:cs typeface="Consolas"/>
                <a:sym typeface="Consolas"/>
              </a:rPr>
              <a:t>float</a:t>
            </a:r>
            <a:r>
              <a:rPr lang="tr-TR" sz="3200">
                <a:solidFill>
                  <a:srgbClr val="434343"/>
                </a:solidFill>
                <a:latin typeface="Montserrat"/>
                <a:ea typeface="Montserrat"/>
                <a:cs typeface="Montserrat"/>
                <a:sym typeface="Montserrat"/>
              </a:rPr>
              <a:t>.</a:t>
            </a:r>
            <a:endParaRPr b="0" i="0" sz="3200" u="none" cap="none" strike="noStrike">
              <a:solidFill>
                <a:srgbClr val="434343"/>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74"/>
          <p:cNvSpPr txBox="1"/>
          <p:nvPr>
            <p:ph type="ctrTitle"/>
          </p:nvPr>
        </p:nvSpPr>
        <p:spPr>
          <a:xfrm>
            <a:off x="933450" y="2168225"/>
            <a:ext cx="6848400" cy="6786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Boolean</a:t>
            </a:r>
            <a:endParaRPr>
              <a:solidFill>
                <a:srgbClr val="409CD1"/>
              </a:solidFill>
            </a:endParaRPr>
          </a:p>
        </p:txBody>
      </p:sp>
      <p:pic>
        <p:nvPicPr>
          <p:cNvPr id="1122" name="Google Shape;1122;p74"/>
          <p:cNvPicPr preferRelativeResize="0"/>
          <p:nvPr/>
        </p:nvPicPr>
        <p:blipFill>
          <a:blip r:embed="rId3">
            <a:alphaModFix/>
          </a:blip>
          <a:stretch>
            <a:fillRect/>
          </a:stretch>
        </p:blipFill>
        <p:spPr>
          <a:xfrm>
            <a:off x="2921200" y="189500"/>
            <a:ext cx="2823226" cy="2823226"/>
          </a:xfrm>
          <a:prstGeom prst="rect">
            <a:avLst/>
          </a:prstGeom>
          <a:noFill/>
          <a:ln>
            <a:noFill/>
          </a:ln>
        </p:spPr>
      </p:pic>
      <p:pic>
        <p:nvPicPr>
          <p:cNvPr id="1123" name="Google Shape;1123;p74"/>
          <p:cNvPicPr preferRelativeResize="0"/>
          <p:nvPr/>
        </p:nvPicPr>
        <p:blipFill>
          <a:blip r:embed="rId4">
            <a:alphaModFix/>
          </a:blip>
          <a:stretch>
            <a:fillRect/>
          </a:stretch>
        </p:blipFill>
        <p:spPr>
          <a:xfrm>
            <a:off x="4174125" y="2498375"/>
            <a:ext cx="2095125" cy="2095125"/>
          </a:xfrm>
          <a:prstGeom prst="rect">
            <a:avLst/>
          </a:prstGeom>
          <a:noFill/>
          <a:ln>
            <a:noFill/>
          </a:ln>
        </p:spPr>
      </p:pic>
      <p:sp>
        <p:nvSpPr>
          <p:cNvPr id="1124" name="Google Shape;1124;p74"/>
          <p:cNvSpPr/>
          <p:nvPr/>
        </p:nvSpPr>
        <p:spPr>
          <a:xfrm>
            <a:off x="5927750" y="1120375"/>
            <a:ext cx="1711200" cy="1507500"/>
          </a:xfrm>
          <a:prstGeom prst="cloudCallout">
            <a:avLst>
              <a:gd fmla="val -65475" name="adj1"/>
              <a:gd fmla="val 5134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2200">
                <a:latin typeface="Montserrat"/>
                <a:ea typeface="Montserrat"/>
                <a:cs typeface="Montserrat"/>
                <a:sym typeface="Montserrat"/>
              </a:rPr>
              <a:t> </a:t>
            </a:r>
            <a:r>
              <a:rPr b="1" lang="tr-TR" sz="2200">
                <a:latin typeface="Montserrat"/>
                <a:ea typeface="Montserrat"/>
                <a:cs typeface="Montserrat"/>
                <a:sym typeface="Montserrat"/>
              </a:rPr>
              <a:t>Is it   </a:t>
            </a:r>
            <a:endParaRPr b="1" sz="2200">
              <a:latin typeface="Montserrat"/>
              <a:ea typeface="Montserrat"/>
              <a:cs typeface="Montserrat"/>
              <a:sym typeface="Montserrat"/>
            </a:endParaRPr>
          </a:p>
          <a:p>
            <a:pPr indent="0" lvl="0" marL="0" rtl="0" algn="l">
              <a:spcBef>
                <a:spcPts val="0"/>
              </a:spcBef>
              <a:spcAft>
                <a:spcPts val="0"/>
              </a:spcAft>
              <a:buNone/>
            </a:pPr>
            <a:r>
              <a:rPr b="1" lang="tr-TR" sz="2200">
                <a:latin typeface="Montserrat"/>
                <a:ea typeface="Montserrat"/>
                <a:cs typeface="Montserrat"/>
                <a:sym typeface="Montserrat"/>
              </a:rPr>
              <a:t>rainy?</a:t>
            </a:r>
            <a:endParaRPr b="1" sz="2200">
              <a:latin typeface="Montserrat"/>
              <a:ea typeface="Montserrat"/>
              <a:cs typeface="Montserrat"/>
              <a:sym typeface="Montserrat"/>
            </a:endParaRPr>
          </a:p>
        </p:txBody>
      </p:sp>
      <p:sp>
        <p:nvSpPr>
          <p:cNvPr id="1125" name="Google Shape;1125;p74"/>
          <p:cNvSpPr txBox="1"/>
          <p:nvPr/>
        </p:nvSpPr>
        <p:spPr>
          <a:xfrm rot="1448843">
            <a:off x="2996295" y="3458431"/>
            <a:ext cx="1765158" cy="63153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4400">
                <a:solidFill>
                  <a:srgbClr val="93C47D"/>
                </a:solidFill>
                <a:highlight>
                  <a:srgbClr val="F0F0F0"/>
                </a:highlight>
                <a:latin typeface="Consolas"/>
                <a:ea typeface="Consolas"/>
                <a:cs typeface="Consolas"/>
                <a:sym typeface="Consolas"/>
              </a:rPr>
              <a:t>True</a:t>
            </a:r>
            <a:endParaRPr sz="4400">
              <a:solidFill>
                <a:srgbClr val="93C47D"/>
              </a:solidFill>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75"/>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31" name="Google Shape;1131;p75"/>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Boolean</a:t>
            </a:r>
            <a:endParaRPr b="0" i="0" sz="3600" u="none" cap="none" strike="noStrike">
              <a:solidFill>
                <a:srgbClr val="419DD2"/>
              </a:solidFill>
              <a:latin typeface="Raleway SemiBold"/>
              <a:ea typeface="Raleway SemiBold"/>
              <a:cs typeface="Raleway SemiBold"/>
              <a:sym typeface="Raleway SemiBold"/>
            </a:endParaRPr>
          </a:p>
        </p:txBody>
      </p:sp>
      <p:sp>
        <p:nvSpPr>
          <p:cNvPr id="1132" name="Google Shape;1132;p75"/>
          <p:cNvSpPr txBox="1"/>
          <p:nvPr>
            <p:ph idx="4294967295" type="subTitle"/>
          </p:nvPr>
        </p:nvSpPr>
        <p:spPr>
          <a:xfrm>
            <a:off x="447675" y="929400"/>
            <a:ext cx="8310600" cy="998400"/>
          </a:xfrm>
          <a:prstGeom prst="rect">
            <a:avLst/>
          </a:prstGeom>
          <a:noFill/>
          <a:ln>
            <a:noFill/>
          </a:ln>
        </p:spPr>
        <p:txBody>
          <a:bodyPr anchorCtr="0" anchor="t" bIns="0" lIns="0" spcFirstLastPara="1" rIns="0" wrap="square" tIns="0">
            <a:noAutofit/>
          </a:bodyPr>
          <a:lstStyle/>
          <a:p>
            <a:pPr indent="-381000" lvl="0" marL="457200" marR="0" rtl="0" algn="l">
              <a:lnSpc>
                <a:spcPct val="110000"/>
              </a:lnSpc>
              <a:spcBef>
                <a:spcPts val="600"/>
              </a:spcBef>
              <a:spcAft>
                <a:spcPts val="0"/>
              </a:spcAft>
              <a:buClr>
                <a:srgbClr val="741B47"/>
              </a:buClr>
              <a:buSzPts val="2400"/>
              <a:buFont typeface="Montserrat"/>
              <a:buChar char="▸"/>
            </a:pPr>
            <a:r>
              <a:rPr lang="tr-TR" sz="2200">
                <a:solidFill>
                  <a:srgbClr val="434343"/>
                </a:solidFill>
                <a:latin typeface="Montserrat"/>
                <a:ea typeface="Montserrat"/>
                <a:cs typeface="Montserrat"/>
                <a:sym typeface="Montserrat"/>
              </a:rPr>
              <a:t>Boolean types’ values are the two constant objects </a:t>
            </a:r>
            <a:r>
              <a:rPr b="1" lang="tr-TR" sz="2200">
                <a:solidFill>
                  <a:srgbClr val="0B5394"/>
                </a:solidFill>
                <a:latin typeface="Montserrat"/>
                <a:ea typeface="Montserrat"/>
                <a:cs typeface="Montserrat"/>
                <a:sym typeface="Montserrat"/>
              </a:rPr>
              <a:t>False </a:t>
            </a:r>
            <a:r>
              <a:rPr lang="tr-TR" sz="2200">
                <a:solidFill>
                  <a:srgbClr val="434343"/>
                </a:solidFill>
                <a:latin typeface="Montserrat"/>
                <a:ea typeface="Montserrat"/>
                <a:cs typeface="Montserrat"/>
                <a:sym typeface="Montserrat"/>
              </a:rPr>
              <a:t>and </a:t>
            </a:r>
            <a:r>
              <a:rPr b="1" lang="tr-TR" sz="2200">
                <a:solidFill>
                  <a:srgbClr val="0B5394"/>
                </a:solidFill>
                <a:latin typeface="Montserrat"/>
                <a:ea typeface="Montserrat"/>
                <a:cs typeface="Montserrat"/>
                <a:sym typeface="Montserrat"/>
              </a:rPr>
              <a:t>True</a:t>
            </a:r>
            <a:r>
              <a:rPr lang="tr-TR" sz="2200">
                <a:solidFill>
                  <a:srgbClr val="434343"/>
                </a:solidFill>
                <a:latin typeface="Montserrat"/>
                <a:ea typeface="Montserrat"/>
                <a:cs typeface="Montserrat"/>
                <a:sym typeface="Montserrat"/>
              </a:rPr>
              <a:t>. </a:t>
            </a:r>
            <a:endParaRPr b="0" i="0" sz="2200" u="none" cap="none" strike="noStrike">
              <a:solidFill>
                <a:srgbClr val="0B5394"/>
              </a:solidFill>
              <a:latin typeface="Montserrat"/>
              <a:ea typeface="Montserrat"/>
              <a:cs typeface="Montserrat"/>
              <a:sym typeface="Montserrat"/>
            </a:endParaRPr>
          </a:p>
        </p:txBody>
      </p:sp>
      <p:sp>
        <p:nvSpPr>
          <p:cNvPr id="1133" name="Google Shape;1133;p75"/>
          <p:cNvSpPr txBox="1"/>
          <p:nvPr>
            <p:ph idx="4294967295" type="subTitle"/>
          </p:nvPr>
        </p:nvSpPr>
        <p:spPr>
          <a:xfrm>
            <a:off x="1100000" y="2311775"/>
            <a:ext cx="1072200" cy="444900"/>
          </a:xfrm>
          <a:prstGeom prst="rect">
            <a:avLst/>
          </a:prstGeom>
          <a:solidFill>
            <a:srgbClr val="EAD1DC"/>
          </a:solidFill>
          <a:ln>
            <a:noFill/>
          </a:ln>
          <a:effectLst>
            <a:outerShdw blurRad="57150" rotWithShape="0" algn="bl" dir="5400000" dist="19050">
              <a:srgbClr val="000000">
                <a:alpha val="49411"/>
              </a:srgbClr>
            </a:outerShdw>
          </a:effectLst>
        </p:spPr>
        <p:txBody>
          <a:bodyPr anchorCtr="0" anchor="ctr" bIns="0" lIns="0" spcFirstLastPara="1" rIns="0" wrap="square" tIns="0">
            <a:noAutofit/>
          </a:bodyPr>
          <a:lstStyle/>
          <a:p>
            <a:pPr indent="0" lvl="0" marL="0" marR="0" rtl="0" algn="ctr">
              <a:lnSpc>
                <a:spcPct val="110000"/>
              </a:lnSpc>
              <a:spcBef>
                <a:spcPts val="600"/>
              </a:spcBef>
              <a:spcAft>
                <a:spcPts val="0"/>
              </a:spcAft>
              <a:buClr>
                <a:schemeClr val="accent1"/>
              </a:buClr>
              <a:buSzPts val="1800"/>
              <a:buFont typeface="Barlow Light"/>
              <a:buNone/>
            </a:pPr>
            <a:r>
              <a:rPr b="1" lang="tr-TR" sz="2400">
                <a:solidFill>
                  <a:srgbClr val="6AA84F"/>
                </a:solidFill>
                <a:latin typeface="Consolas"/>
                <a:ea typeface="Consolas"/>
                <a:cs typeface="Consolas"/>
                <a:sym typeface="Consolas"/>
              </a:rPr>
              <a:t>True</a:t>
            </a:r>
            <a:endParaRPr b="1" i="0" sz="2400" u="none" cap="none" strike="noStrike">
              <a:solidFill>
                <a:srgbClr val="6AA84F"/>
              </a:solidFill>
              <a:latin typeface="Consolas"/>
              <a:ea typeface="Consolas"/>
              <a:cs typeface="Consolas"/>
              <a:sym typeface="Consolas"/>
            </a:endParaRPr>
          </a:p>
        </p:txBody>
      </p:sp>
      <p:sp>
        <p:nvSpPr>
          <p:cNvPr id="1134" name="Google Shape;1134;p75"/>
          <p:cNvSpPr txBox="1"/>
          <p:nvPr>
            <p:ph idx="4294967295" type="subTitle"/>
          </p:nvPr>
        </p:nvSpPr>
        <p:spPr>
          <a:xfrm>
            <a:off x="6449950" y="2311775"/>
            <a:ext cx="1013100" cy="444900"/>
          </a:xfrm>
          <a:prstGeom prst="rect">
            <a:avLst/>
          </a:prstGeom>
          <a:solidFill>
            <a:srgbClr val="EAD1DC"/>
          </a:solidFill>
          <a:ln>
            <a:noFill/>
          </a:ln>
          <a:effectLst>
            <a:outerShdw blurRad="57150" rotWithShape="0" algn="bl" dir="5400000" dist="19050">
              <a:srgbClr val="000000">
                <a:alpha val="49411"/>
              </a:srgbClr>
            </a:outerShdw>
          </a:effectLst>
        </p:spPr>
        <p:txBody>
          <a:bodyPr anchorCtr="0" anchor="ctr" bIns="0" lIns="0" spcFirstLastPara="1" rIns="0" wrap="square" tIns="0">
            <a:noAutofit/>
          </a:bodyPr>
          <a:lstStyle/>
          <a:p>
            <a:pPr indent="0" lvl="0" marL="0" marR="0" rtl="0" algn="ctr">
              <a:lnSpc>
                <a:spcPct val="110000"/>
              </a:lnSpc>
              <a:spcBef>
                <a:spcPts val="600"/>
              </a:spcBef>
              <a:spcAft>
                <a:spcPts val="0"/>
              </a:spcAft>
              <a:buClr>
                <a:schemeClr val="accent1"/>
              </a:buClr>
              <a:buSzPts val="1800"/>
              <a:buFont typeface="Barlow Light"/>
              <a:buNone/>
            </a:pPr>
            <a:r>
              <a:rPr b="1" lang="tr-TR" sz="2400">
                <a:solidFill>
                  <a:srgbClr val="6AA84F"/>
                </a:solidFill>
                <a:latin typeface="Consolas"/>
                <a:ea typeface="Consolas"/>
                <a:cs typeface="Consolas"/>
                <a:sym typeface="Consolas"/>
              </a:rPr>
              <a:t>False</a:t>
            </a:r>
            <a:endParaRPr b="1" i="0" sz="2400" u="none" cap="none" strike="noStrike">
              <a:solidFill>
                <a:srgbClr val="6AA84F"/>
              </a:solidFill>
              <a:latin typeface="Consolas"/>
              <a:ea typeface="Consolas"/>
              <a:cs typeface="Consolas"/>
              <a:sym typeface="Consolas"/>
            </a:endParaRPr>
          </a:p>
        </p:txBody>
      </p:sp>
      <p:pic>
        <p:nvPicPr>
          <p:cNvPr descr="Arrow Slight curve" id="1135" name="Google Shape;1135;p75"/>
          <p:cNvPicPr preferRelativeResize="0"/>
          <p:nvPr/>
        </p:nvPicPr>
        <p:blipFill rotWithShape="1">
          <a:blip r:embed="rId3">
            <a:alphaModFix/>
          </a:blip>
          <a:srcRect b="0" l="0" r="0" t="0"/>
          <a:stretch/>
        </p:blipFill>
        <p:spPr>
          <a:xfrm rot="-1884545">
            <a:off x="5892674" y="3037313"/>
            <a:ext cx="785819" cy="591671"/>
          </a:xfrm>
          <a:prstGeom prst="rect">
            <a:avLst/>
          </a:prstGeom>
          <a:noFill/>
          <a:ln>
            <a:noFill/>
          </a:ln>
          <a:effectLst>
            <a:outerShdw blurRad="292100" rotWithShape="0" algn="tl" dir="2700000" dist="139700">
              <a:srgbClr val="333333">
                <a:alpha val="64705"/>
              </a:srgbClr>
            </a:outerShdw>
          </a:effectLst>
        </p:spPr>
      </p:pic>
      <p:sp>
        <p:nvSpPr>
          <p:cNvPr id="1136" name="Google Shape;1136;p75"/>
          <p:cNvSpPr txBox="1"/>
          <p:nvPr/>
        </p:nvSpPr>
        <p:spPr>
          <a:xfrm>
            <a:off x="2826075" y="2311775"/>
            <a:ext cx="2970000" cy="1889100"/>
          </a:xfrm>
          <a:prstGeom prst="rect">
            <a:avLst/>
          </a:prstGeom>
          <a:solidFill>
            <a:srgbClr val="D9EAD3"/>
          </a:solidFill>
          <a:ln>
            <a:noFill/>
          </a:ln>
          <a:effectLst>
            <a:outerShdw blurRad="57150" rotWithShape="0" algn="bl" dir="5400000" dist="57150">
              <a:srgbClr val="000000">
                <a:alpha val="49800"/>
              </a:srgbClr>
            </a:outerShdw>
          </a:effectLst>
        </p:spPr>
        <p:txBody>
          <a:bodyPr anchorCtr="0" anchor="t" bIns="91425" lIns="91425" spcFirstLastPara="1" rIns="91425" wrap="square" tIns="91425">
            <a:noAutofit/>
          </a:bodyPr>
          <a:lstStyle/>
          <a:p>
            <a:pPr indent="0" lvl="0" marL="0" marR="0" rtl="0" algn="ctr">
              <a:lnSpc>
                <a:spcPct val="110000"/>
              </a:lnSpc>
              <a:spcBef>
                <a:spcPts val="600"/>
              </a:spcBef>
              <a:spcAft>
                <a:spcPts val="0"/>
              </a:spcAft>
              <a:buClr>
                <a:srgbClr val="000000"/>
              </a:buClr>
              <a:buSzPts val="3200"/>
              <a:buFont typeface="Arial"/>
              <a:buNone/>
            </a:pPr>
            <a:r>
              <a:rPr lang="tr-TR" sz="3200">
                <a:solidFill>
                  <a:srgbClr val="0B5394"/>
                </a:solidFill>
                <a:latin typeface="Montserrat"/>
                <a:ea typeface="Montserrat"/>
                <a:cs typeface="Montserrat"/>
                <a:sym typeface="Montserrat"/>
              </a:rPr>
              <a:t>Boolean </a:t>
            </a:r>
            <a:r>
              <a:rPr lang="tr-TR" sz="3200">
                <a:solidFill>
                  <a:srgbClr val="434343"/>
                </a:solidFill>
                <a:latin typeface="Montserrat"/>
                <a:ea typeface="Montserrat"/>
                <a:cs typeface="Montserrat"/>
                <a:sym typeface="Montserrat"/>
              </a:rPr>
              <a:t>type is called     </a:t>
            </a:r>
            <a:r>
              <a:rPr lang="tr-TR" sz="3200">
                <a:solidFill>
                  <a:srgbClr val="FF0000"/>
                </a:solidFill>
                <a:highlight>
                  <a:srgbClr val="EFEFEF"/>
                </a:highlight>
                <a:latin typeface="Consolas"/>
                <a:ea typeface="Consolas"/>
                <a:cs typeface="Consolas"/>
                <a:sym typeface="Consolas"/>
              </a:rPr>
              <a:t>bool</a:t>
            </a:r>
            <a:r>
              <a:rPr lang="tr-TR" sz="3200">
                <a:solidFill>
                  <a:srgbClr val="434343"/>
                </a:solidFill>
                <a:latin typeface="Montserrat"/>
                <a:ea typeface="Montserrat"/>
                <a:cs typeface="Montserrat"/>
                <a:sym typeface="Montserrat"/>
              </a:rPr>
              <a:t>.</a:t>
            </a:r>
            <a:endParaRPr b="0" i="0" sz="3200" u="none" cap="none" strike="noStrike">
              <a:solidFill>
                <a:srgbClr val="434343"/>
              </a:solidFill>
              <a:latin typeface="Arial"/>
              <a:ea typeface="Arial"/>
              <a:cs typeface="Arial"/>
              <a:sym typeface="Arial"/>
            </a:endParaRPr>
          </a:p>
        </p:txBody>
      </p:sp>
      <p:pic>
        <p:nvPicPr>
          <p:cNvPr descr="Arrow Slight curve" id="1137" name="Google Shape;1137;p75"/>
          <p:cNvPicPr preferRelativeResize="0"/>
          <p:nvPr/>
        </p:nvPicPr>
        <p:blipFill rotWithShape="1">
          <a:blip r:embed="rId3">
            <a:alphaModFix/>
          </a:blip>
          <a:srcRect b="0" l="0" r="0" t="0"/>
          <a:stretch/>
        </p:blipFill>
        <p:spPr>
          <a:xfrm flipH="1" rot="2538559">
            <a:off x="1948657" y="2972645"/>
            <a:ext cx="823686" cy="600160"/>
          </a:xfrm>
          <a:prstGeom prst="rect">
            <a:avLst/>
          </a:prstGeom>
          <a:noFill/>
          <a:ln>
            <a:noFill/>
          </a:ln>
          <a:effectLst>
            <a:outerShdw blurRad="292100" rotWithShape="0" algn="tl" dir="2700000" dist="139700">
              <a:srgbClr val="333333">
                <a:alpha val="64709"/>
              </a:srgb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76"/>
          <p:cNvSpPr txBox="1"/>
          <p:nvPr>
            <p:ph type="ctrTitle"/>
          </p:nvPr>
        </p:nvSpPr>
        <p:spPr>
          <a:xfrm>
            <a:off x="933450" y="2168225"/>
            <a:ext cx="6848400" cy="6786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Type Conversion</a:t>
            </a:r>
            <a:endParaRPr>
              <a:solidFill>
                <a:srgbClr val="409CD1"/>
              </a:solidFill>
            </a:endParaRPr>
          </a:p>
        </p:txBody>
      </p:sp>
      <p:sp>
        <p:nvSpPr>
          <p:cNvPr id="1143" name="Google Shape;1143;p76"/>
          <p:cNvSpPr txBox="1"/>
          <p:nvPr/>
        </p:nvSpPr>
        <p:spPr>
          <a:xfrm>
            <a:off x="3011253" y="3388493"/>
            <a:ext cx="1423500" cy="6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4400">
                <a:solidFill>
                  <a:srgbClr val="FF0000"/>
                </a:solidFill>
                <a:highlight>
                  <a:srgbClr val="F0F0F0"/>
                </a:highlight>
                <a:latin typeface="Consolas"/>
                <a:ea typeface="Consolas"/>
                <a:cs typeface="Consolas"/>
                <a:sym typeface="Consolas"/>
              </a:rPr>
              <a:t>int</a:t>
            </a:r>
            <a:endParaRPr sz="4400">
              <a:solidFill>
                <a:srgbClr val="FF0000"/>
              </a:solidFill>
              <a:latin typeface="Consolas"/>
              <a:ea typeface="Consolas"/>
              <a:cs typeface="Consolas"/>
              <a:sym typeface="Consolas"/>
            </a:endParaRPr>
          </a:p>
        </p:txBody>
      </p:sp>
      <p:sp>
        <p:nvSpPr>
          <p:cNvPr id="1144" name="Google Shape;1144;p76"/>
          <p:cNvSpPr txBox="1"/>
          <p:nvPr/>
        </p:nvSpPr>
        <p:spPr>
          <a:xfrm>
            <a:off x="5047901" y="3388500"/>
            <a:ext cx="1114200" cy="6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4400">
                <a:solidFill>
                  <a:srgbClr val="FF0000"/>
                </a:solidFill>
                <a:highlight>
                  <a:srgbClr val="F0F0F0"/>
                </a:highlight>
                <a:latin typeface="Consolas"/>
                <a:ea typeface="Consolas"/>
                <a:cs typeface="Consolas"/>
                <a:sym typeface="Consolas"/>
              </a:rPr>
              <a:t>str</a:t>
            </a:r>
            <a:endParaRPr sz="4400">
              <a:solidFill>
                <a:srgbClr val="FF0000"/>
              </a:solidFill>
              <a:latin typeface="Consolas"/>
              <a:ea typeface="Consolas"/>
              <a:cs typeface="Consolas"/>
              <a:sym typeface="Consolas"/>
            </a:endParaRPr>
          </a:p>
        </p:txBody>
      </p:sp>
      <p:sp>
        <p:nvSpPr>
          <p:cNvPr id="1145" name="Google Shape;1145;p76"/>
          <p:cNvSpPr/>
          <p:nvPr/>
        </p:nvSpPr>
        <p:spPr>
          <a:xfrm>
            <a:off x="4175900" y="3600250"/>
            <a:ext cx="784200" cy="407400"/>
          </a:xfrm>
          <a:prstGeom prst="leftRightArrow">
            <a:avLst>
              <a:gd fmla="val 50000" name="adj1"/>
              <a:gd fmla="val 50000" name="adj2"/>
            </a:avLst>
          </a:prstGeom>
          <a:solidFill>
            <a:srgbClr val="93C47D"/>
          </a:solidFill>
          <a:ln cap="flat" cmpd="sng" w="9525">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77"/>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51" name="Google Shape;1151;p77"/>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Type Conversion</a:t>
            </a:r>
            <a:endParaRPr b="0" i="0" sz="3600" u="none" cap="none" strike="noStrike">
              <a:solidFill>
                <a:srgbClr val="419DD2"/>
              </a:solidFill>
              <a:latin typeface="Raleway SemiBold"/>
              <a:ea typeface="Raleway SemiBold"/>
              <a:cs typeface="Raleway SemiBold"/>
              <a:sym typeface="Raleway SemiBold"/>
            </a:endParaRPr>
          </a:p>
        </p:txBody>
      </p:sp>
      <p:sp>
        <p:nvSpPr>
          <p:cNvPr id="1152" name="Google Shape;1152;p77"/>
          <p:cNvSpPr txBox="1"/>
          <p:nvPr>
            <p:ph idx="4294967295" type="subTitle"/>
          </p:nvPr>
        </p:nvSpPr>
        <p:spPr>
          <a:xfrm>
            <a:off x="676275" y="700800"/>
            <a:ext cx="7429500" cy="445200"/>
          </a:xfrm>
          <a:prstGeom prst="rect">
            <a:avLst/>
          </a:prstGeom>
          <a:solidFill>
            <a:srgbClr val="E6B8AF"/>
          </a:solidFill>
          <a:ln>
            <a:noFill/>
          </a:ln>
          <a:effectLst>
            <a:outerShdw blurRad="57150" rotWithShape="0" algn="bl" dir="5400000" dist="19050">
              <a:srgbClr val="000000">
                <a:alpha val="49803"/>
              </a:srgbClr>
            </a:outerShdw>
          </a:effectLst>
        </p:spPr>
        <p:txBody>
          <a:bodyPr anchorCtr="0" anchor="ctr" bIns="0" lIns="0" spcFirstLastPara="1" rIns="0" wrap="square" tIns="0">
            <a:noAutofit/>
          </a:bodyPr>
          <a:lstStyle/>
          <a:p>
            <a:pPr indent="0" lvl="0" marL="0" marR="0" rtl="0" algn="ctr">
              <a:lnSpc>
                <a:spcPct val="110000"/>
              </a:lnSpc>
              <a:spcBef>
                <a:spcPts val="600"/>
              </a:spcBef>
              <a:spcAft>
                <a:spcPts val="0"/>
              </a:spcAft>
              <a:buClr>
                <a:schemeClr val="accent1"/>
              </a:buClr>
              <a:buSzPts val="1800"/>
              <a:buFont typeface="Barlow Light"/>
              <a:buNone/>
            </a:pPr>
            <a:r>
              <a:rPr b="0" i="0" lang="tr-TR" sz="3000" u="none" cap="none" strike="noStrike">
                <a:solidFill>
                  <a:srgbClr val="FF0000"/>
                </a:solidFill>
                <a:latin typeface="Montserrat"/>
                <a:ea typeface="Montserrat"/>
                <a:cs typeface="Montserrat"/>
                <a:sym typeface="Montserrat"/>
              </a:rPr>
              <a:t>⚠</a:t>
            </a:r>
            <a:r>
              <a:rPr b="0" i="0" lang="tr-TR" sz="2000" u="none" cap="none" strike="noStrike">
                <a:solidFill>
                  <a:srgbClr val="434343"/>
                </a:solidFill>
                <a:latin typeface="Montserrat"/>
                <a:ea typeface="Montserrat"/>
                <a:cs typeface="Montserrat"/>
                <a:sym typeface="Montserrat"/>
              </a:rPr>
              <a:t>  </a:t>
            </a:r>
            <a:r>
              <a:rPr lang="tr-TR">
                <a:solidFill>
                  <a:srgbClr val="0B5394"/>
                </a:solidFill>
                <a:latin typeface="Montserrat"/>
                <a:ea typeface="Montserrat"/>
                <a:cs typeface="Montserrat"/>
                <a:sym typeface="Montserrat"/>
              </a:rPr>
              <a:t>We can print the types of data using </a:t>
            </a:r>
            <a:r>
              <a:rPr lang="tr-TR">
                <a:solidFill>
                  <a:srgbClr val="FF00FF"/>
                </a:solidFill>
                <a:highlight>
                  <a:srgbClr val="EFEFEF"/>
                </a:highlight>
                <a:latin typeface="Consolas"/>
                <a:ea typeface="Consolas"/>
                <a:cs typeface="Consolas"/>
                <a:sym typeface="Consolas"/>
              </a:rPr>
              <a:t>type()</a:t>
            </a:r>
            <a:r>
              <a:rPr lang="tr-TR">
                <a:solidFill>
                  <a:srgbClr val="0B5394"/>
                </a:solidFill>
                <a:latin typeface="Montserrat"/>
                <a:ea typeface="Montserrat"/>
                <a:cs typeface="Montserrat"/>
                <a:sym typeface="Montserrat"/>
              </a:rPr>
              <a:t> function</a:t>
            </a:r>
            <a:endParaRPr b="0" i="0" sz="2000" u="none" cap="none" strike="noStrike">
              <a:solidFill>
                <a:srgbClr val="0B5394"/>
              </a:solidFill>
              <a:latin typeface="Montserrat"/>
              <a:ea typeface="Montserrat"/>
              <a:cs typeface="Montserrat"/>
              <a:sym typeface="Montserrat"/>
            </a:endParaRPr>
          </a:p>
        </p:txBody>
      </p:sp>
      <p:sp>
        <p:nvSpPr>
          <p:cNvPr id="1153" name="Google Shape;1153;p77"/>
          <p:cNvSpPr txBox="1"/>
          <p:nvPr/>
        </p:nvSpPr>
        <p:spPr>
          <a:xfrm>
            <a:off x="678900" y="1389250"/>
            <a:ext cx="5146200" cy="7449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200">
                <a:solidFill>
                  <a:srgbClr val="434343"/>
                </a:solidFill>
                <a:latin typeface="Consolas"/>
                <a:ea typeface="Consolas"/>
                <a:cs typeface="Consolas"/>
                <a:sym typeface="Consolas"/>
              </a:rPr>
              <a:t>my_data =</a:t>
            </a:r>
            <a:r>
              <a:rPr lang="tr-TR" sz="2200">
                <a:solidFill>
                  <a:srgbClr val="0000FF"/>
                </a:solidFill>
                <a:latin typeface="Consolas"/>
                <a:ea typeface="Consolas"/>
                <a:cs typeface="Consolas"/>
                <a:sym typeface="Consolas"/>
              </a:rPr>
              <a:t> </a:t>
            </a:r>
            <a:r>
              <a:rPr b="0" i="0" lang="tr-TR" sz="2200" u="none" cap="none" strike="noStrike">
                <a:solidFill>
                  <a:srgbClr val="FF0000"/>
                </a:solidFill>
                <a:latin typeface="Consolas"/>
                <a:ea typeface="Consolas"/>
                <a:cs typeface="Consolas"/>
                <a:sym typeface="Consolas"/>
              </a:rPr>
              <a:t>'</a:t>
            </a:r>
            <a:r>
              <a:rPr lang="tr-TR" sz="2200">
                <a:solidFill>
                  <a:srgbClr val="FF0000"/>
                </a:solidFill>
                <a:latin typeface="Consolas"/>
                <a:ea typeface="Consolas"/>
                <a:cs typeface="Consolas"/>
                <a:sym typeface="Consolas"/>
              </a:rPr>
              <a:t>I am string</a:t>
            </a:r>
            <a:r>
              <a:rPr b="0" i="0" lang="tr-TR" sz="2200" u="none" cap="none" strike="noStrike">
                <a:solidFill>
                  <a:srgbClr val="FF0000"/>
                </a:solidFill>
                <a:latin typeface="Consolas"/>
                <a:ea typeface="Consolas"/>
                <a:cs typeface="Consolas"/>
                <a:sym typeface="Consolas"/>
              </a:rPr>
              <a:t>'</a:t>
            </a:r>
            <a:endParaRPr b="0" i="0" sz="22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tr-TR" sz="2200" u="none" cap="none" strike="noStrike">
                <a:solidFill>
                  <a:srgbClr val="0000FF"/>
                </a:solidFill>
                <a:latin typeface="Consolas"/>
                <a:ea typeface="Consolas"/>
                <a:cs typeface="Consolas"/>
                <a:sym typeface="Consolas"/>
              </a:rPr>
              <a:t>print</a:t>
            </a:r>
            <a:r>
              <a:rPr b="0" i="0" lang="tr-TR" sz="2200" u="none" cap="none" strike="noStrike">
                <a:solidFill>
                  <a:srgbClr val="434343"/>
                </a:solidFill>
                <a:latin typeface="Consolas"/>
                <a:ea typeface="Consolas"/>
                <a:cs typeface="Consolas"/>
                <a:sym typeface="Consolas"/>
              </a:rPr>
              <a:t>(</a:t>
            </a:r>
            <a:r>
              <a:rPr lang="tr-TR" sz="2200">
                <a:solidFill>
                  <a:srgbClr val="FF00FF"/>
                </a:solidFill>
                <a:latin typeface="Consolas"/>
                <a:ea typeface="Consolas"/>
                <a:cs typeface="Consolas"/>
                <a:sym typeface="Consolas"/>
              </a:rPr>
              <a:t>type</a:t>
            </a:r>
            <a:r>
              <a:rPr lang="tr-TR" sz="2200">
                <a:solidFill>
                  <a:srgbClr val="434343"/>
                </a:solidFill>
                <a:latin typeface="Consolas"/>
                <a:ea typeface="Consolas"/>
                <a:cs typeface="Consolas"/>
                <a:sym typeface="Consolas"/>
              </a:rPr>
              <a:t>(my_data)</a:t>
            </a:r>
            <a:r>
              <a:rPr b="0" i="0" lang="tr-TR" sz="2200" u="none" cap="none" strike="noStrike">
                <a:solidFill>
                  <a:srgbClr val="434343"/>
                </a:solidFill>
                <a:latin typeface="Consolas"/>
                <a:ea typeface="Consolas"/>
                <a:cs typeface="Consolas"/>
                <a:sym typeface="Consolas"/>
              </a:rPr>
              <a:t>)</a:t>
            </a:r>
            <a:endParaRPr b="0" i="0" sz="2200" u="none" cap="none" strike="noStrike">
              <a:solidFill>
                <a:srgbClr val="434343"/>
              </a:solidFill>
              <a:latin typeface="Consolas"/>
              <a:ea typeface="Consolas"/>
              <a:cs typeface="Consolas"/>
              <a:sym typeface="Consola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78"/>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59" name="Google Shape;1159;p78"/>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Type Conversion</a:t>
            </a:r>
            <a:endParaRPr b="0" i="0" sz="3600" u="none" cap="none" strike="noStrike">
              <a:solidFill>
                <a:srgbClr val="419DD2"/>
              </a:solidFill>
              <a:latin typeface="Raleway SemiBold"/>
              <a:ea typeface="Raleway SemiBold"/>
              <a:cs typeface="Raleway SemiBold"/>
              <a:sym typeface="Raleway SemiBold"/>
            </a:endParaRPr>
          </a:p>
        </p:txBody>
      </p:sp>
      <p:sp>
        <p:nvSpPr>
          <p:cNvPr id="1160" name="Google Shape;1160;p78"/>
          <p:cNvSpPr txBox="1"/>
          <p:nvPr>
            <p:ph idx="4294967295" type="subTitle"/>
          </p:nvPr>
        </p:nvSpPr>
        <p:spPr>
          <a:xfrm>
            <a:off x="676275" y="700800"/>
            <a:ext cx="7429500" cy="445200"/>
          </a:xfrm>
          <a:prstGeom prst="rect">
            <a:avLst/>
          </a:prstGeom>
          <a:solidFill>
            <a:srgbClr val="E6B8AF"/>
          </a:solidFill>
          <a:ln>
            <a:noFill/>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10000"/>
              </a:lnSpc>
              <a:spcBef>
                <a:spcPts val="600"/>
              </a:spcBef>
              <a:spcAft>
                <a:spcPts val="0"/>
              </a:spcAft>
              <a:buClr>
                <a:schemeClr val="accent1"/>
              </a:buClr>
              <a:buSzPts val="1800"/>
              <a:buFont typeface="Barlow Light"/>
              <a:buNone/>
            </a:pPr>
            <a:r>
              <a:rPr b="0" i="0" lang="tr-TR" sz="3000" u="none" cap="none" strike="noStrike">
                <a:solidFill>
                  <a:srgbClr val="FF0000"/>
                </a:solidFill>
                <a:latin typeface="Montserrat"/>
                <a:ea typeface="Montserrat"/>
                <a:cs typeface="Montserrat"/>
                <a:sym typeface="Montserrat"/>
              </a:rPr>
              <a:t>⚠</a:t>
            </a:r>
            <a:r>
              <a:rPr b="0" i="0" lang="tr-TR" sz="2000" u="none" cap="none" strike="noStrike">
                <a:solidFill>
                  <a:srgbClr val="434343"/>
                </a:solidFill>
                <a:latin typeface="Montserrat"/>
                <a:ea typeface="Montserrat"/>
                <a:cs typeface="Montserrat"/>
                <a:sym typeface="Montserrat"/>
              </a:rPr>
              <a:t>  </a:t>
            </a:r>
            <a:r>
              <a:rPr lang="tr-TR">
                <a:solidFill>
                  <a:srgbClr val="0B5394"/>
                </a:solidFill>
                <a:latin typeface="Montserrat"/>
                <a:ea typeface="Montserrat"/>
                <a:cs typeface="Montserrat"/>
                <a:sym typeface="Montserrat"/>
              </a:rPr>
              <a:t>We can print the types of data using </a:t>
            </a:r>
            <a:r>
              <a:rPr lang="tr-TR">
                <a:solidFill>
                  <a:srgbClr val="FF00FF"/>
                </a:solidFill>
                <a:highlight>
                  <a:srgbClr val="EFEFEF"/>
                </a:highlight>
                <a:latin typeface="Consolas"/>
                <a:ea typeface="Consolas"/>
                <a:cs typeface="Consolas"/>
                <a:sym typeface="Consolas"/>
              </a:rPr>
              <a:t>type()</a:t>
            </a:r>
            <a:r>
              <a:rPr lang="tr-TR">
                <a:solidFill>
                  <a:srgbClr val="0B5394"/>
                </a:solidFill>
                <a:latin typeface="Montserrat"/>
                <a:ea typeface="Montserrat"/>
                <a:cs typeface="Montserrat"/>
                <a:sym typeface="Montserrat"/>
              </a:rPr>
              <a:t> function</a:t>
            </a:r>
            <a:endParaRPr b="0" i="0" sz="2000" u="none" cap="none" strike="noStrike">
              <a:solidFill>
                <a:srgbClr val="0B5394"/>
              </a:solidFill>
              <a:latin typeface="Montserrat"/>
              <a:ea typeface="Montserrat"/>
              <a:cs typeface="Montserrat"/>
              <a:sym typeface="Montserrat"/>
            </a:endParaRPr>
          </a:p>
        </p:txBody>
      </p:sp>
      <p:sp>
        <p:nvSpPr>
          <p:cNvPr id="1161" name="Google Shape;1161;p78"/>
          <p:cNvSpPr txBox="1"/>
          <p:nvPr/>
        </p:nvSpPr>
        <p:spPr>
          <a:xfrm>
            <a:off x="679161" y="1389250"/>
            <a:ext cx="5658900" cy="9057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200">
                <a:solidFill>
                  <a:srgbClr val="434343"/>
                </a:solidFill>
                <a:latin typeface="Consolas"/>
                <a:ea typeface="Consolas"/>
                <a:cs typeface="Consolas"/>
                <a:sym typeface="Consolas"/>
              </a:rPr>
              <a:t>my_data =</a:t>
            </a:r>
            <a:r>
              <a:rPr lang="tr-TR" sz="2200">
                <a:solidFill>
                  <a:srgbClr val="0000FF"/>
                </a:solidFill>
                <a:latin typeface="Consolas"/>
                <a:ea typeface="Consolas"/>
                <a:cs typeface="Consolas"/>
                <a:sym typeface="Consolas"/>
              </a:rPr>
              <a:t> </a:t>
            </a:r>
            <a:r>
              <a:rPr b="0" i="0" lang="tr-TR" sz="2200" u="none" cap="none" strike="noStrike">
                <a:solidFill>
                  <a:srgbClr val="FF0000"/>
                </a:solidFill>
                <a:latin typeface="Consolas"/>
                <a:ea typeface="Consolas"/>
                <a:cs typeface="Consolas"/>
                <a:sym typeface="Consolas"/>
              </a:rPr>
              <a:t>'</a:t>
            </a:r>
            <a:r>
              <a:rPr lang="tr-TR" sz="2200">
                <a:solidFill>
                  <a:srgbClr val="FF0000"/>
                </a:solidFill>
                <a:latin typeface="Consolas"/>
                <a:ea typeface="Consolas"/>
                <a:cs typeface="Consolas"/>
                <a:sym typeface="Consolas"/>
              </a:rPr>
              <a:t>I am string</a:t>
            </a:r>
            <a:r>
              <a:rPr b="0" i="0" lang="tr-TR" sz="2200" u="none" cap="none" strike="noStrike">
                <a:solidFill>
                  <a:srgbClr val="FF0000"/>
                </a:solidFill>
                <a:latin typeface="Consolas"/>
                <a:ea typeface="Consolas"/>
                <a:cs typeface="Consolas"/>
                <a:sym typeface="Consolas"/>
              </a:rPr>
              <a:t>'</a:t>
            </a:r>
            <a:endParaRPr b="0" i="0" sz="22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tr-TR" sz="2200" u="none" cap="none" strike="noStrike">
                <a:solidFill>
                  <a:srgbClr val="0000FF"/>
                </a:solidFill>
                <a:latin typeface="Consolas"/>
                <a:ea typeface="Consolas"/>
                <a:cs typeface="Consolas"/>
                <a:sym typeface="Consolas"/>
              </a:rPr>
              <a:t>print</a:t>
            </a:r>
            <a:r>
              <a:rPr b="0" i="0" lang="tr-TR" sz="2200" u="none" cap="none" strike="noStrike">
                <a:solidFill>
                  <a:srgbClr val="434343"/>
                </a:solidFill>
                <a:latin typeface="Consolas"/>
                <a:ea typeface="Consolas"/>
                <a:cs typeface="Consolas"/>
                <a:sym typeface="Consolas"/>
              </a:rPr>
              <a:t>(</a:t>
            </a:r>
            <a:r>
              <a:rPr lang="tr-TR" sz="2200">
                <a:solidFill>
                  <a:srgbClr val="FF00FF"/>
                </a:solidFill>
                <a:latin typeface="Consolas"/>
                <a:ea typeface="Consolas"/>
                <a:cs typeface="Consolas"/>
                <a:sym typeface="Consolas"/>
              </a:rPr>
              <a:t>type</a:t>
            </a:r>
            <a:r>
              <a:rPr lang="tr-TR" sz="2200">
                <a:solidFill>
                  <a:srgbClr val="434343"/>
                </a:solidFill>
                <a:latin typeface="Consolas"/>
                <a:ea typeface="Consolas"/>
                <a:cs typeface="Consolas"/>
                <a:sym typeface="Consolas"/>
              </a:rPr>
              <a:t>(my_data)</a:t>
            </a:r>
            <a:r>
              <a:rPr b="0" i="0" lang="tr-TR" sz="2200" u="none" cap="none" strike="noStrike">
                <a:solidFill>
                  <a:srgbClr val="434343"/>
                </a:solidFill>
                <a:latin typeface="Consolas"/>
                <a:ea typeface="Consolas"/>
                <a:cs typeface="Consolas"/>
                <a:sym typeface="Consolas"/>
              </a:rPr>
              <a:t>)</a:t>
            </a:r>
            <a:endParaRPr b="0" i="0" sz="2200" u="none" cap="none" strike="noStrike">
              <a:solidFill>
                <a:srgbClr val="434343"/>
              </a:solidFill>
              <a:latin typeface="Consolas"/>
              <a:ea typeface="Consolas"/>
              <a:cs typeface="Consolas"/>
              <a:sym typeface="Consolas"/>
            </a:endParaRPr>
          </a:p>
        </p:txBody>
      </p:sp>
      <p:sp>
        <p:nvSpPr>
          <p:cNvPr id="1162" name="Google Shape;1162;p78"/>
          <p:cNvSpPr txBox="1"/>
          <p:nvPr/>
        </p:nvSpPr>
        <p:spPr>
          <a:xfrm>
            <a:off x="676275" y="2536088"/>
            <a:ext cx="5661600" cy="625800"/>
          </a:xfrm>
          <a:prstGeom prst="rect">
            <a:avLst/>
          </a:prstGeom>
          <a:solidFill>
            <a:srgbClr val="D9D9D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200">
                <a:solidFill>
                  <a:srgbClr val="434343"/>
                </a:solidFill>
                <a:latin typeface="Consolas"/>
                <a:ea typeface="Consolas"/>
                <a:cs typeface="Consolas"/>
                <a:sym typeface="Consolas"/>
              </a:rPr>
              <a:t>&lt;class 'str'&gt;</a:t>
            </a:r>
            <a:endParaRPr b="0" i="0" sz="2200" u="none" cap="none" strike="noStrike">
              <a:solidFill>
                <a:srgbClr val="434343"/>
              </a:solidFill>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5"/>
          <p:cNvSpPr txBox="1"/>
          <p:nvPr>
            <p:ph type="ctrTitle"/>
          </p:nvPr>
        </p:nvSpPr>
        <p:spPr>
          <a:xfrm>
            <a:off x="1085850" y="2271650"/>
            <a:ext cx="5139000" cy="5751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General Description</a:t>
            </a:r>
            <a:endParaRPr sz="3600">
              <a:solidFill>
                <a:srgbClr val="741B47"/>
              </a:solidFill>
              <a:latin typeface="Raleway Medium"/>
              <a:ea typeface="Raleway Medium"/>
              <a:cs typeface="Raleway Medium"/>
              <a:sym typeface="Raleway Medium"/>
            </a:endParaRPr>
          </a:p>
        </p:txBody>
      </p:sp>
      <p:sp>
        <p:nvSpPr>
          <p:cNvPr id="405" name="Google Shape;405;p25"/>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SzPts val="180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79"/>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68" name="Google Shape;1168;p79"/>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Type Conversion</a:t>
            </a:r>
            <a:endParaRPr b="0" i="0" sz="3600" u="none" cap="none" strike="noStrike">
              <a:solidFill>
                <a:srgbClr val="419DD2"/>
              </a:solidFill>
              <a:latin typeface="Raleway SemiBold"/>
              <a:ea typeface="Raleway SemiBold"/>
              <a:cs typeface="Raleway SemiBold"/>
              <a:sym typeface="Raleway SemiBold"/>
            </a:endParaRPr>
          </a:p>
        </p:txBody>
      </p:sp>
      <p:sp>
        <p:nvSpPr>
          <p:cNvPr id="1169" name="Google Shape;1169;p79"/>
          <p:cNvSpPr txBox="1"/>
          <p:nvPr>
            <p:ph idx="4294967295" type="subTitle"/>
          </p:nvPr>
        </p:nvSpPr>
        <p:spPr>
          <a:xfrm>
            <a:off x="676275" y="853200"/>
            <a:ext cx="7429500" cy="626400"/>
          </a:xfrm>
          <a:prstGeom prst="rect">
            <a:avLst/>
          </a:prstGeom>
          <a:solidFill>
            <a:srgbClr val="E6B8AF"/>
          </a:solidFill>
          <a:ln>
            <a:noFill/>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10000"/>
              </a:lnSpc>
              <a:spcBef>
                <a:spcPts val="600"/>
              </a:spcBef>
              <a:spcAft>
                <a:spcPts val="0"/>
              </a:spcAft>
              <a:buClr>
                <a:schemeClr val="accent1"/>
              </a:buClr>
              <a:buSzPts val="1800"/>
              <a:buFont typeface="Barlow Light"/>
              <a:buNone/>
            </a:pPr>
            <a:r>
              <a:rPr b="0" i="0" lang="tr-TR" sz="3700" u="none" cap="none" strike="noStrike">
                <a:solidFill>
                  <a:srgbClr val="FF0000"/>
                </a:solidFill>
                <a:latin typeface="Montserrat"/>
                <a:ea typeface="Montserrat"/>
                <a:cs typeface="Montserrat"/>
                <a:sym typeface="Montserrat"/>
              </a:rPr>
              <a:t>⚠</a:t>
            </a:r>
            <a:r>
              <a:rPr b="0" i="0" lang="tr-TR" sz="2700" u="none" cap="none" strike="noStrike">
                <a:solidFill>
                  <a:srgbClr val="434343"/>
                </a:solidFill>
                <a:latin typeface="Montserrat"/>
                <a:ea typeface="Montserrat"/>
                <a:cs typeface="Montserrat"/>
                <a:sym typeface="Montserrat"/>
              </a:rPr>
              <a:t>  </a:t>
            </a:r>
            <a:r>
              <a:rPr lang="tr-TR" sz="2700">
                <a:solidFill>
                  <a:srgbClr val="0B5394"/>
                </a:solidFill>
                <a:latin typeface="Montserrat"/>
                <a:ea typeface="Montserrat"/>
                <a:cs typeface="Montserrat"/>
                <a:sym typeface="Montserrat"/>
              </a:rPr>
              <a:t>Type conversion functions.</a:t>
            </a:r>
            <a:endParaRPr b="0" i="0" sz="2700" u="none" cap="none" strike="noStrike">
              <a:solidFill>
                <a:srgbClr val="0B5394"/>
              </a:solidFill>
              <a:latin typeface="Montserrat"/>
              <a:ea typeface="Montserrat"/>
              <a:cs typeface="Montserrat"/>
              <a:sym typeface="Montserrat"/>
            </a:endParaRPr>
          </a:p>
        </p:txBody>
      </p:sp>
      <p:sp>
        <p:nvSpPr>
          <p:cNvPr id="1170" name="Google Shape;1170;p79"/>
          <p:cNvSpPr txBox="1"/>
          <p:nvPr/>
        </p:nvSpPr>
        <p:spPr>
          <a:xfrm>
            <a:off x="676275" y="2023100"/>
            <a:ext cx="7556400" cy="1785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tr-TR" sz="2050">
                <a:solidFill>
                  <a:srgbClr val="FF0000"/>
                </a:solidFill>
                <a:highlight>
                  <a:schemeClr val="lt2"/>
                </a:highlight>
                <a:latin typeface="Consolas"/>
                <a:ea typeface="Consolas"/>
                <a:cs typeface="Consolas"/>
                <a:sym typeface="Consolas"/>
              </a:rPr>
              <a:t>str()</a:t>
            </a:r>
            <a:r>
              <a:rPr lang="tr-TR" sz="2050">
                <a:solidFill>
                  <a:srgbClr val="D4D4D4"/>
                </a:solidFill>
                <a:highlight>
                  <a:schemeClr val="lt1"/>
                </a:highlight>
                <a:latin typeface="Consolas"/>
                <a:ea typeface="Consolas"/>
                <a:cs typeface="Consolas"/>
                <a:sym typeface="Consolas"/>
              </a:rPr>
              <a:t> </a:t>
            </a:r>
            <a:r>
              <a:rPr lang="tr-TR" sz="2050">
                <a:solidFill>
                  <a:schemeClr val="dk1"/>
                </a:solidFill>
                <a:highlight>
                  <a:schemeClr val="lt1"/>
                </a:highlight>
                <a:latin typeface="Consolas"/>
                <a:ea typeface="Consolas"/>
                <a:cs typeface="Consolas"/>
                <a:sym typeface="Consolas"/>
              </a:rPr>
              <a:t>converts to string type</a:t>
            </a:r>
            <a:endParaRPr sz="205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tr-TR" sz="2050">
                <a:solidFill>
                  <a:srgbClr val="FF0000"/>
                </a:solidFill>
                <a:highlight>
                  <a:schemeClr val="lt2"/>
                </a:highlight>
                <a:latin typeface="Consolas"/>
                <a:ea typeface="Consolas"/>
                <a:cs typeface="Consolas"/>
                <a:sym typeface="Consolas"/>
              </a:rPr>
              <a:t>int()</a:t>
            </a:r>
            <a:r>
              <a:rPr lang="tr-TR" sz="2050">
                <a:solidFill>
                  <a:srgbClr val="D4D4D4"/>
                </a:solidFill>
                <a:highlight>
                  <a:schemeClr val="lt1"/>
                </a:highlight>
                <a:latin typeface="Consolas"/>
                <a:ea typeface="Consolas"/>
                <a:cs typeface="Consolas"/>
                <a:sym typeface="Consolas"/>
              </a:rPr>
              <a:t> </a:t>
            </a:r>
            <a:r>
              <a:rPr lang="tr-TR" sz="2050">
                <a:solidFill>
                  <a:schemeClr val="dk1"/>
                </a:solidFill>
                <a:highlight>
                  <a:schemeClr val="lt1"/>
                </a:highlight>
                <a:latin typeface="Consolas"/>
                <a:ea typeface="Consolas"/>
                <a:cs typeface="Consolas"/>
                <a:sym typeface="Consolas"/>
              </a:rPr>
              <a:t>converts to signed integer type</a:t>
            </a:r>
            <a:endParaRPr sz="205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tr-TR" sz="2050">
                <a:solidFill>
                  <a:srgbClr val="FF0000"/>
                </a:solidFill>
                <a:highlight>
                  <a:schemeClr val="lt2"/>
                </a:highlight>
                <a:latin typeface="Consolas"/>
                <a:ea typeface="Consolas"/>
                <a:cs typeface="Consolas"/>
                <a:sym typeface="Consolas"/>
              </a:rPr>
              <a:t>float()</a:t>
            </a:r>
            <a:r>
              <a:rPr lang="tr-TR" sz="2050">
                <a:solidFill>
                  <a:srgbClr val="D4D4D4"/>
                </a:solidFill>
                <a:highlight>
                  <a:schemeClr val="lt1"/>
                </a:highlight>
                <a:latin typeface="Consolas"/>
                <a:ea typeface="Consolas"/>
                <a:cs typeface="Consolas"/>
                <a:sym typeface="Consolas"/>
              </a:rPr>
              <a:t> </a:t>
            </a:r>
            <a:r>
              <a:rPr lang="tr-TR" sz="2050">
                <a:solidFill>
                  <a:schemeClr val="dk1"/>
                </a:solidFill>
                <a:highlight>
                  <a:schemeClr val="lt1"/>
                </a:highlight>
                <a:latin typeface="Consolas"/>
                <a:ea typeface="Consolas"/>
                <a:cs typeface="Consolas"/>
                <a:sym typeface="Consolas"/>
              </a:rPr>
              <a:t>converts to floating point type</a:t>
            </a:r>
            <a:endParaRPr sz="205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tr-TR" sz="2050">
                <a:solidFill>
                  <a:srgbClr val="FF0000"/>
                </a:solidFill>
                <a:highlight>
                  <a:schemeClr val="lt2"/>
                </a:highlight>
                <a:latin typeface="Consolas"/>
                <a:ea typeface="Consolas"/>
                <a:cs typeface="Consolas"/>
                <a:sym typeface="Consolas"/>
              </a:rPr>
              <a:t>bool()</a:t>
            </a:r>
            <a:r>
              <a:rPr lang="tr-TR" sz="2050">
                <a:solidFill>
                  <a:srgbClr val="D4D4D4"/>
                </a:solidFill>
                <a:highlight>
                  <a:schemeClr val="lt1"/>
                </a:highlight>
                <a:latin typeface="Consolas"/>
                <a:ea typeface="Consolas"/>
                <a:cs typeface="Consolas"/>
                <a:sym typeface="Consolas"/>
              </a:rPr>
              <a:t> </a:t>
            </a:r>
            <a:r>
              <a:rPr lang="tr-TR" sz="2050">
                <a:solidFill>
                  <a:schemeClr val="dk1"/>
                </a:solidFill>
                <a:highlight>
                  <a:schemeClr val="lt1"/>
                </a:highlight>
                <a:latin typeface="Consolas"/>
                <a:ea typeface="Consolas"/>
                <a:cs typeface="Consolas"/>
                <a:sym typeface="Consolas"/>
              </a:rPr>
              <a:t>converts to boolean value type</a:t>
            </a:r>
            <a:endParaRPr sz="2050">
              <a:solidFill>
                <a:schemeClr val="dk1"/>
              </a:solidFill>
              <a:highlight>
                <a:schemeClr val="lt1"/>
              </a:highlight>
              <a:latin typeface="Consolas"/>
              <a:ea typeface="Consolas"/>
              <a:cs typeface="Consolas"/>
              <a:sym typeface="Consola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1174" name="Shape 1174"/>
        <p:cNvGrpSpPr/>
        <p:nvPr/>
      </p:nvGrpSpPr>
      <p:grpSpPr>
        <a:xfrm>
          <a:off x="0" y="0"/>
          <a:ext cx="0" cy="0"/>
          <a:chOff x="0" y="0"/>
          <a:chExt cx="0" cy="0"/>
        </a:xfrm>
      </p:grpSpPr>
      <p:sp>
        <p:nvSpPr>
          <p:cNvPr id="1175" name="Google Shape;1175;p80"/>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6" name="Google Shape;1176;p80"/>
          <p:cNvPicPr preferRelativeResize="0"/>
          <p:nvPr/>
        </p:nvPicPr>
        <p:blipFill rotWithShape="1">
          <a:blip r:embed="rId3">
            <a:alphaModFix/>
          </a:blip>
          <a:srcRect b="9229" l="8474" r="8032" t="8803"/>
          <a:stretch/>
        </p:blipFill>
        <p:spPr>
          <a:xfrm>
            <a:off x="4381371" y="2298600"/>
            <a:ext cx="2375454" cy="2052550"/>
          </a:xfrm>
          <a:prstGeom prst="rect">
            <a:avLst/>
          </a:prstGeom>
          <a:noFill/>
          <a:ln>
            <a:noFill/>
          </a:ln>
        </p:spPr>
      </p:pic>
      <p:pic>
        <p:nvPicPr>
          <p:cNvPr id="1177" name="Google Shape;1177;p80"/>
          <p:cNvPicPr preferRelativeResize="0"/>
          <p:nvPr/>
        </p:nvPicPr>
        <p:blipFill rotWithShape="1">
          <a:blip r:embed="rId4">
            <a:alphaModFix/>
          </a:blip>
          <a:srcRect b="9229" l="8441" r="8065" t="8803"/>
          <a:stretch/>
        </p:blipFill>
        <p:spPr>
          <a:xfrm>
            <a:off x="1805300" y="2298600"/>
            <a:ext cx="2375454" cy="2052550"/>
          </a:xfrm>
          <a:prstGeom prst="rect">
            <a:avLst/>
          </a:prstGeom>
          <a:noFill/>
          <a:ln>
            <a:noFill/>
          </a:ln>
        </p:spPr>
      </p:pic>
      <p:sp>
        <p:nvSpPr>
          <p:cNvPr id="1178" name="Google Shape;1178;p80"/>
          <p:cNvSpPr txBox="1"/>
          <p:nvPr/>
        </p:nvSpPr>
        <p:spPr>
          <a:xfrm>
            <a:off x="1903463" y="3046426"/>
            <a:ext cx="2168100" cy="47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TR" sz="6000">
                <a:solidFill>
                  <a:srgbClr val="FFFFFF"/>
                </a:solidFill>
                <a:latin typeface="Proxima Nova Semibold"/>
                <a:ea typeface="Proxima Nova Semibold"/>
                <a:cs typeface="Proxima Nova Semibold"/>
                <a:sym typeface="Proxima Nova Semibold"/>
              </a:rPr>
              <a:t>True</a:t>
            </a:r>
            <a:endParaRPr sz="6000">
              <a:solidFill>
                <a:srgbClr val="FFFFFF"/>
              </a:solidFill>
              <a:latin typeface="Proxima Nova Semibold"/>
              <a:ea typeface="Proxima Nova Semibold"/>
              <a:cs typeface="Proxima Nova Semibold"/>
              <a:sym typeface="Proxima Nova Semibold"/>
            </a:endParaRPr>
          </a:p>
        </p:txBody>
      </p:sp>
      <p:sp>
        <p:nvSpPr>
          <p:cNvPr id="1179" name="Google Shape;1179;p80"/>
          <p:cNvSpPr txBox="1"/>
          <p:nvPr/>
        </p:nvSpPr>
        <p:spPr>
          <a:xfrm>
            <a:off x="4478772" y="3061182"/>
            <a:ext cx="2168100" cy="47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TR" sz="6000">
                <a:solidFill>
                  <a:srgbClr val="FFFFFF"/>
                </a:solidFill>
                <a:latin typeface="Proxima Nova Semibold"/>
                <a:ea typeface="Proxima Nova Semibold"/>
                <a:cs typeface="Proxima Nova Semibold"/>
                <a:sym typeface="Proxima Nova Semibold"/>
              </a:rPr>
              <a:t>False</a:t>
            </a:r>
            <a:endParaRPr sz="6000">
              <a:solidFill>
                <a:srgbClr val="FFFFFF"/>
              </a:solidFill>
              <a:latin typeface="Proxima Nova Semibold"/>
              <a:ea typeface="Proxima Nova Semibold"/>
              <a:cs typeface="Proxima Nova Semibold"/>
              <a:sym typeface="Proxima Nova Semibold"/>
            </a:endParaRPr>
          </a:p>
        </p:txBody>
      </p:sp>
      <p:sp>
        <p:nvSpPr>
          <p:cNvPr id="1180" name="Google Shape;1180;p80">
            <a:hlinkClick r:id="rId5"/>
          </p:cNvPr>
          <p:cNvSpPr/>
          <p:nvPr/>
        </p:nvSpPr>
        <p:spPr>
          <a:xfrm>
            <a:off x="-63500" y="-635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80"/>
          <p:cNvSpPr txBox="1"/>
          <p:nvPr/>
        </p:nvSpPr>
        <p:spPr>
          <a:xfrm>
            <a:off x="355600" y="419200"/>
            <a:ext cx="8463900" cy="1335900"/>
          </a:xfrm>
          <a:prstGeom prst="rect">
            <a:avLst/>
          </a:prstGeom>
          <a:solidFill>
            <a:srgbClr val="D9EAD3"/>
          </a:solidFill>
          <a:ln>
            <a:noFill/>
          </a:ln>
          <a:effectLst>
            <a:outerShdw blurRad="57150" rotWithShape="0" algn="bl" dir="5400000" dist="57150">
              <a:srgbClr val="000000">
                <a:alpha val="49800"/>
              </a:srgbClr>
            </a:outerShdw>
          </a:effectLst>
        </p:spPr>
        <p:txBody>
          <a:bodyPr anchorCtr="0" anchor="t" bIns="91425" lIns="91425" spcFirstLastPara="1" rIns="91425" wrap="square" tIns="91425">
            <a:noAutofit/>
          </a:bodyPr>
          <a:lstStyle/>
          <a:p>
            <a:pPr indent="0" lvl="0" marL="0" marR="0" rtl="0" algn="ctr">
              <a:lnSpc>
                <a:spcPct val="110000"/>
              </a:lnSpc>
              <a:spcBef>
                <a:spcPts val="600"/>
              </a:spcBef>
              <a:spcAft>
                <a:spcPts val="0"/>
              </a:spcAft>
              <a:buClr>
                <a:srgbClr val="000000"/>
              </a:buClr>
              <a:buSzPts val="3200"/>
              <a:buFont typeface="Arial"/>
              <a:buNone/>
            </a:pPr>
            <a:r>
              <a:rPr lang="tr-TR" sz="3200">
                <a:solidFill>
                  <a:srgbClr val="0B5394"/>
                </a:solidFill>
                <a:latin typeface="Montserrat"/>
                <a:ea typeface="Montserrat"/>
                <a:cs typeface="Montserrat"/>
                <a:sym typeface="Montserrat"/>
              </a:rPr>
              <a:t>The value of any type in Python can be converted to a</a:t>
            </a:r>
            <a:r>
              <a:rPr lang="tr-TR" sz="3200">
                <a:solidFill>
                  <a:srgbClr val="434343"/>
                </a:solidFill>
                <a:latin typeface="Montserrat"/>
                <a:ea typeface="Montserrat"/>
                <a:cs typeface="Montserrat"/>
                <a:sym typeface="Montserrat"/>
              </a:rPr>
              <a:t> </a:t>
            </a:r>
            <a:r>
              <a:rPr lang="tr-TR" sz="3200">
                <a:solidFill>
                  <a:srgbClr val="FF0000"/>
                </a:solidFill>
                <a:highlight>
                  <a:srgbClr val="EFEFEF"/>
                </a:highlight>
                <a:latin typeface="Consolas"/>
                <a:ea typeface="Consolas"/>
                <a:cs typeface="Consolas"/>
                <a:sym typeface="Consolas"/>
              </a:rPr>
              <a:t>str</a:t>
            </a:r>
            <a:r>
              <a:rPr lang="tr-TR" sz="3200">
                <a:solidFill>
                  <a:srgbClr val="434343"/>
                </a:solidFill>
                <a:latin typeface="Montserrat"/>
                <a:ea typeface="Montserrat"/>
                <a:cs typeface="Montserrat"/>
                <a:sym typeface="Montserrat"/>
              </a:rPr>
              <a:t>.</a:t>
            </a:r>
            <a:endParaRPr b="0" i="0" sz="3200" u="none" cap="none" strike="noStrike">
              <a:solidFill>
                <a:srgbClr val="434343"/>
              </a:solidFill>
              <a:latin typeface="Arial"/>
              <a:ea typeface="Arial"/>
              <a:cs typeface="Arial"/>
              <a:sym typeface="Arial"/>
            </a:endParaRPr>
          </a:p>
        </p:txBody>
      </p:sp>
      <p:pic>
        <p:nvPicPr>
          <p:cNvPr id="1182" name="Google Shape;1182;p80"/>
          <p:cNvPicPr preferRelativeResize="0"/>
          <p:nvPr/>
        </p:nvPicPr>
        <p:blipFill>
          <a:blip r:embed="rId6">
            <a:alphaModFix/>
          </a:blip>
          <a:stretch>
            <a:fillRect/>
          </a:stretch>
        </p:blipFill>
        <p:spPr>
          <a:xfrm>
            <a:off x="431800" y="1076125"/>
            <a:ext cx="1671575" cy="1660500"/>
          </a:xfrm>
          <a:prstGeom prst="rect">
            <a:avLst/>
          </a:prstGeom>
          <a:noFill/>
          <a:ln>
            <a:noFill/>
          </a:ln>
        </p:spPr>
      </p:pic>
      <p:pic>
        <p:nvPicPr>
          <p:cNvPr id="1183" name="Google Shape;1183;p80"/>
          <p:cNvPicPr preferRelativeResize="0"/>
          <p:nvPr/>
        </p:nvPicPr>
        <p:blipFill>
          <a:blip r:embed="rId7">
            <a:alphaModFix/>
          </a:blip>
          <a:stretch>
            <a:fillRect/>
          </a:stretch>
        </p:blipFill>
        <p:spPr>
          <a:xfrm>
            <a:off x="6885451" y="2541775"/>
            <a:ext cx="1513976" cy="2601725"/>
          </a:xfrm>
          <a:prstGeom prst="rect">
            <a:avLst/>
          </a:prstGeom>
          <a:noFill/>
          <a:ln>
            <a:noFill/>
          </a:ln>
        </p:spPr>
      </p:pic>
      <p:pic>
        <p:nvPicPr>
          <p:cNvPr id="1184" name="Google Shape;1184;p80"/>
          <p:cNvPicPr preferRelativeResize="0"/>
          <p:nvPr/>
        </p:nvPicPr>
        <p:blipFill>
          <a:blip r:embed="rId7">
            <a:alphaModFix/>
          </a:blip>
          <a:stretch>
            <a:fillRect/>
          </a:stretch>
        </p:blipFill>
        <p:spPr>
          <a:xfrm>
            <a:off x="6199650" y="3483000"/>
            <a:ext cx="966265" cy="16605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81"/>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90" name="Google Shape;1190;p81"/>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Type Conversion</a:t>
            </a:r>
            <a:endParaRPr b="0" i="0" sz="3600" u="none" cap="none" strike="noStrike">
              <a:solidFill>
                <a:srgbClr val="419DD2"/>
              </a:solidFill>
              <a:latin typeface="Raleway SemiBold"/>
              <a:ea typeface="Raleway SemiBold"/>
              <a:cs typeface="Raleway SemiBold"/>
              <a:sym typeface="Raleway SemiBold"/>
            </a:endParaRPr>
          </a:p>
        </p:txBody>
      </p:sp>
      <p:sp>
        <p:nvSpPr>
          <p:cNvPr id="1191" name="Google Shape;1191;p81"/>
          <p:cNvSpPr txBox="1"/>
          <p:nvPr>
            <p:ph idx="4294967295" type="subTitle"/>
          </p:nvPr>
        </p:nvSpPr>
        <p:spPr>
          <a:xfrm>
            <a:off x="1869425" y="700800"/>
            <a:ext cx="5298300" cy="626400"/>
          </a:xfrm>
          <a:prstGeom prst="rect">
            <a:avLst/>
          </a:prstGeom>
          <a:solidFill>
            <a:srgbClr val="C9DAF8"/>
          </a:solidFill>
          <a:ln>
            <a:noFill/>
          </a:ln>
          <a:effectLst>
            <a:outerShdw blurRad="57150" rotWithShape="0" algn="bl" dir="5400000" dist="19050">
              <a:srgbClr val="000000">
                <a:alpha val="49803"/>
              </a:srgbClr>
            </a:outerShdw>
          </a:effectLst>
        </p:spPr>
        <p:txBody>
          <a:bodyPr anchorCtr="0" anchor="ctr" bIns="0" lIns="0" spcFirstLastPara="1" rIns="0" wrap="square" tIns="0">
            <a:noAutofit/>
          </a:bodyPr>
          <a:lstStyle/>
          <a:p>
            <a:pPr indent="0" lvl="0" marL="0" marR="0" rtl="0" algn="ctr">
              <a:lnSpc>
                <a:spcPct val="110000"/>
              </a:lnSpc>
              <a:spcBef>
                <a:spcPts val="600"/>
              </a:spcBef>
              <a:spcAft>
                <a:spcPts val="0"/>
              </a:spcAft>
              <a:buClr>
                <a:schemeClr val="accent1"/>
              </a:buClr>
              <a:buSzPts val="1800"/>
              <a:buFont typeface="Barlow Light"/>
              <a:buNone/>
            </a:pPr>
            <a:r>
              <a:rPr b="0" i="0" lang="tr-TR" sz="3000" u="none" cap="none" strike="noStrike">
                <a:solidFill>
                  <a:srgbClr val="434343"/>
                </a:solidFill>
                <a:latin typeface="Montserrat"/>
                <a:ea typeface="Montserrat"/>
                <a:cs typeface="Montserrat"/>
                <a:sym typeface="Montserrat"/>
              </a:rPr>
              <a:t>💡</a:t>
            </a:r>
            <a:r>
              <a:rPr lang="tr-TR">
                <a:solidFill>
                  <a:srgbClr val="0B5394"/>
                </a:solidFill>
                <a:latin typeface="Montserrat"/>
                <a:ea typeface="Montserrat"/>
                <a:cs typeface="Montserrat"/>
                <a:sym typeface="Montserrat"/>
              </a:rPr>
              <a:t>Converting </a:t>
            </a:r>
            <a:r>
              <a:rPr lang="tr-TR">
                <a:solidFill>
                  <a:srgbClr val="FF0000"/>
                </a:solidFill>
                <a:highlight>
                  <a:srgbClr val="EFEFEF"/>
                </a:highlight>
                <a:latin typeface="Consolas"/>
                <a:ea typeface="Consolas"/>
                <a:cs typeface="Consolas"/>
                <a:sym typeface="Consolas"/>
              </a:rPr>
              <a:t>float</a:t>
            </a:r>
            <a:r>
              <a:rPr lang="tr-TR">
                <a:solidFill>
                  <a:srgbClr val="FF0000"/>
                </a:solidFill>
                <a:latin typeface="Montserrat"/>
                <a:ea typeface="Montserrat"/>
                <a:cs typeface="Montserrat"/>
                <a:sym typeface="Montserrat"/>
              </a:rPr>
              <a:t> </a:t>
            </a:r>
            <a:r>
              <a:rPr lang="tr-TR">
                <a:solidFill>
                  <a:srgbClr val="0B5394"/>
                </a:solidFill>
                <a:latin typeface="Montserrat"/>
                <a:ea typeface="Montserrat"/>
                <a:cs typeface="Montserrat"/>
                <a:sym typeface="Montserrat"/>
              </a:rPr>
              <a:t>to </a:t>
            </a:r>
            <a:r>
              <a:rPr lang="tr-TR">
                <a:solidFill>
                  <a:srgbClr val="FF0000"/>
                </a:solidFill>
                <a:highlight>
                  <a:srgbClr val="EFEFEF"/>
                </a:highlight>
                <a:latin typeface="Consolas"/>
                <a:ea typeface="Consolas"/>
                <a:cs typeface="Consolas"/>
                <a:sym typeface="Consolas"/>
              </a:rPr>
              <a:t>str</a:t>
            </a:r>
            <a:endParaRPr i="0" sz="2000" u="none" cap="none" strike="noStrike">
              <a:solidFill>
                <a:srgbClr val="FF0000"/>
              </a:solidFill>
              <a:highlight>
                <a:srgbClr val="EFEFEF"/>
              </a:highlight>
              <a:latin typeface="Consolas"/>
              <a:ea typeface="Consolas"/>
              <a:cs typeface="Consolas"/>
              <a:sym typeface="Consolas"/>
            </a:endParaRPr>
          </a:p>
        </p:txBody>
      </p:sp>
      <p:sp>
        <p:nvSpPr>
          <p:cNvPr id="1192" name="Google Shape;1192;p81"/>
          <p:cNvSpPr txBox="1"/>
          <p:nvPr/>
        </p:nvSpPr>
        <p:spPr>
          <a:xfrm>
            <a:off x="99854" y="1580650"/>
            <a:ext cx="7065900" cy="14748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tr-TR" sz="2000">
                <a:solidFill>
                  <a:srgbClr val="434343"/>
                </a:solidFill>
                <a:latin typeface="Consolas"/>
                <a:ea typeface="Consolas"/>
                <a:cs typeface="Consolas"/>
                <a:sym typeface="Consolas"/>
              </a:rPr>
              <a:t>pi = 3.14</a:t>
            </a:r>
            <a:r>
              <a:rPr lang="tr-TR" sz="2000">
                <a:solidFill>
                  <a:srgbClr val="0000FF"/>
                </a:solidFill>
                <a:latin typeface="Consolas"/>
                <a:ea typeface="Consolas"/>
                <a:cs typeface="Consolas"/>
                <a:sym typeface="Consolas"/>
              </a:rPr>
              <a:t>  </a:t>
            </a:r>
            <a:endParaRPr sz="2000">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100">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434343"/>
                </a:solidFill>
                <a:latin typeface="Consolas"/>
                <a:ea typeface="Consolas"/>
                <a:cs typeface="Consolas"/>
                <a:sym typeface="Consolas"/>
              </a:rPr>
              <a:t>converted_pi = </a:t>
            </a:r>
            <a:r>
              <a:rPr lang="tr-TR" sz="2000">
                <a:solidFill>
                  <a:srgbClr val="FF00FF"/>
                </a:solidFill>
                <a:latin typeface="Consolas"/>
                <a:ea typeface="Consolas"/>
                <a:cs typeface="Consolas"/>
                <a:sym typeface="Consolas"/>
              </a:rPr>
              <a:t>str</a:t>
            </a:r>
            <a:r>
              <a:rPr lang="tr-TR" sz="2000">
                <a:solidFill>
                  <a:srgbClr val="434343"/>
                </a:solidFill>
                <a:latin typeface="Consolas"/>
                <a:ea typeface="Consolas"/>
                <a:cs typeface="Consolas"/>
                <a:sym typeface="Consolas"/>
              </a:rPr>
              <a:t>(pi)</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(converted_pi)  </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a:t>
            </a:r>
            <a:r>
              <a:rPr lang="tr-TR" sz="2000">
                <a:solidFill>
                  <a:srgbClr val="FF00FF"/>
                </a:solidFill>
                <a:latin typeface="Consolas"/>
                <a:ea typeface="Consolas"/>
                <a:cs typeface="Consolas"/>
                <a:sym typeface="Consolas"/>
              </a:rPr>
              <a:t>type</a:t>
            </a:r>
            <a:r>
              <a:rPr lang="tr-TR" sz="2000">
                <a:solidFill>
                  <a:srgbClr val="434343"/>
                </a:solidFill>
                <a:latin typeface="Consolas"/>
                <a:ea typeface="Consolas"/>
                <a:cs typeface="Consolas"/>
                <a:sym typeface="Consolas"/>
              </a:rPr>
              <a:t>(</a:t>
            </a:r>
            <a:r>
              <a:rPr lang="tr-TR" sz="2000">
                <a:solidFill>
                  <a:srgbClr val="434343"/>
                </a:solidFill>
                <a:latin typeface="Consolas"/>
                <a:ea typeface="Consolas"/>
                <a:cs typeface="Consolas"/>
                <a:sym typeface="Consolas"/>
              </a:rPr>
              <a:t>converted_pi</a:t>
            </a:r>
            <a:r>
              <a:rPr lang="tr-TR" sz="2000">
                <a:solidFill>
                  <a:srgbClr val="434343"/>
                </a:solidFill>
                <a:latin typeface="Consolas"/>
                <a:ea typeface="Consolas"/>
                <a:cs typeface="Consolas"/>
                <a:sym typeface="Consolas"/>
              </a:rPr>
              <a:t>))</a:t>
            </a:r>
            <a:endParaRPr sz="2000">
              <a:solidFill>
                <a:srgbClr val="434343"/>
              </a:solidFill>
              <a:latin typeface="Consolas"/>
              <a:ea typeface="Consolas"/>
              <a:cs typeface="Consolas"/>
              <a:sym typeface="Consola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82"/>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98" name="Google Shape;1198;p82"/>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Type Conversion</a:t>
            </a:r>
            <a:endParaRPr b="0" i="0" sz="3600" u="none" cap="none" strike="noStrike">
              <a:solidFill>
                <a:srgbClr val="419DD2"/>
              </a:solidFill>
              <a:latin typeface="Raleway SemiBold"/>
              <a:ea typeface="Raleway SemiBold"/>
              <a:cs typeface="Raleway SemiBold"/>
              <a:sym typeface="Raleway SemiBold"/>
            </a:endParaRPr>
          </a:p>
        </p:txBody>
      </p:sp>
      <p:sp>
        <p:nvSpPr>
          <p:cNvPr id="1199" name="Google Shape;1199;p82"/>
          <p:cNvSpPr txBox="1"/>
          <p:nvPr>
            <p:ph idx="4294967295" type="subTitle"/>
          </p:nvPr>
        </p:nvSpPr>
        <p:spPr>
          <a:xfrm>
            <a:off x="1869425" y="700800"/>
            <a:ext cx="5298300" cy="626400"/>
          </a:xfrm>
          <a:prstGeom prst="rect">
            <a:avLst/>
          </a:prstGeom>
          <a:solidFill>
            <a:srgbClr val="C9DAF8"/>
          </a:solidFill>
          <a:ln>
            <a:noFill/>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10000"/>
              </a:lnSpc>
              <a:spcBef>
                <a:spcPts val="600"/>
              </a:spcBef>
              <a:spcAft>
                <a:spcPts val="0"/>
              </a:spcAft>
              <a:buClr>
                <a:schemeClr val="accent1"/>
              </a:buClr>
              <a:buSzPts val="1800"/>
              <a:buFont typeface="Barlow Light"/>
              <a:buNone/>
            </a:pPr>
            <a:r>
              <a:rPr b="0" i="0" lang="tr-TR" sz="3000" u="none" cap="none" strike="noStrike">
                <a:solidFill>
                  <a:srgbClr val="434343"/>
                </a:solidFill>
                <a:latin typeface="Montserrat"/>
                <a:ea typeface="Montserrat"/>
                <a:cs typeface="Montserrat"/>
                <a:sym typeface="Montserrat"/>
              </a:rPr>
              <a:t>💡</a:t>
            </a:r>
            <a:r>
              <a:rPr lang="tr-TR">
                <a:solidFill>
                  <a:srgbClr val="0B5394"/>
                </a:solidFill>
                <a:latin typeface="Montserrat"/>
                <a:ea typeface="Montserrat"/>
                <a:cs typeface="Montserrat"/>
                <a:sym typeface="Montserrat"/>
              </a:rPr>
              <a:t>Converting </a:t>
            </a:r>
            <a:r>
              <a:rPr lang="tr-TR">
                <a:solidFill>
                  <a:srgbClr val="FF0000"/>
                </a:solidFill>
                <a:highlight>
                  <a:srgbClr val="EFEFEF"/>
                </a:highlight>
                <a:latin typeface="Consolas"/>
                <a:ea typeface="Consolas"/>
                <a:cs typeface="Consolas"/>
                <a:sym typeface="Consolas"/>
              </a:rPr>
              <a:t>float</a:t>
            </a:r>
            <a:r>
              <a:rPr lang="tr-TR">
                <a:solidFill>
                  <a:srgbClr val="FF0000"/>
                </a:solidFill>
                <a:latin typeface="Montserrat"/>
                <a:ea typeface="Montserrat"/>
                <a:cs typeface="Montserrat"/>
                <a:sym typeface="Montserrat"/>
              </a:rPr>
              <a:t> </a:t>
            </a:r>
            <a:r>
              <a:rPr lang="tr-TR">
                <a:solidFill>
                  <a:srgbClr val="0B5394"/>
                </a:solidFill>
                <a:latin typeface="Montserrat"/>
                <a:ea typeface="Montserrat"/>
                <a:cs typeface="Montserrat"/>
                <a:sym typeface="Montserrat"/>
              </a:rPr>
              <a:t>to </a:t>
            </a:r>
            <a:r>
              <a:rPr lang="tr-TR">
                <a:solidFill>
                  <a:srgbClr val="FF0000"/>
                </a:solidFill>
                <a:highlight>
                  <a:srgbClr val="EFEFEF"/>
                </a:highlight>
                <a:latin typeface="Consolas"/>
                <a:ea typeface="Consolas"/>
                <a:cs typeface="Consolas"/>
                <a:sym typeface="Consolas"/>
              </a:rPr>
              <a:t>str</a:t>
            </a:r>
            <a:endParaRPr i="0" sz="2000" u="none" cap="none" strike="noStrike">
              <a:solidFill>
                <a:srgbClr val="FF0000"/>
              </a:solidFill>
              <a:highlight>
                <a:srgbClr val="EFEFEF"/>
              </a:highlight>
              <a:latin typeface="Consolas"/>
              <a:ea typeface="Consolas"/>
              <a:cs typeface="Consolas"/>
              <a:sym typeface="Consolas"/>
            </a:endParaRPr>
          </a:p>
        </p:txBody>
      </p:sp>
      <p:sp>
        <p:nvSpPr>
          <p:cNvPr id="1200" name="Google Shape;1200;p82"/>
          <p:cNvSpPr txBox="1"/>
          <p:nvPr/>
        </p:nvSpPr>
        <p:spPr>
          <a:xfrm>
            <a:off x="99854" y="1580650"/>
            <a:ext cx="7065900" cy="14748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tr-TR" sz="2000">
                <a:solidFill>
                  <a:srgbClr val="434343"/>
                </a:solidFill>
                <a:latin typeface="Consolas"/>
                <a:ea typeface="Consolas"/>
                <a:cs typeface="Consolas"/>
                <a:sym typeface="Consolas"/>
              </a:rPr>
              <a:t>pi</a:t>
            </a:r>
            <a:r>
              <a:rPr lang="tr-TR" sz="2000">
                <a:solidFill>
                  <a:srgbClr val="434343"/>
                </a:solidFill>
                <a:latin typeface="Consolas"/>
                <a:ea typeface="Consolas"/>
                <a:cs typeface="Consolas"/>
                <a:sym typeface="Consolas"/>
              </a:rPr>
              <a:t> = 3.14</a:t>
            </a:r>
            <a:r>
              <a:rPr lang="tr-TR" sz="2000">
                <a:solidFill>
                  <a:srgbClr val="0000FF"/>
                </a:solidFill>
                <a:latin typeface="Consolas"/>
                <a:ea typeface="Consolas"/>
                <a:cs typeface="Consolas"/>
                <a:sym typeface="Consolas"/>
              </a:rPr>
              <a:t>  </a:t>
            </a:r>
            <a:endParaRPr sz="2000">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100">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434343"/>
                </a:solidFill>
                <a:latin typeface="Consolas"/>
                <a:ea typeface="Consolas"/>
                <a:cs typeface="Consolas"/>
                <a:sym typeface="Consolas"/>
              </a:rPr>
              <a:t>converted_pi</a:t>
            </a:r>
            <a:r>
              <a:rPr lang="tr-TR" sz="2000">
                <a:solidFill>
                  <a:srgbClr val="434343"/>
                </a:solidFill>
                <a:latin typeface="Consolas"/>
                <a:ea typeface="Consolas"/>
                <a:cs typeface="Consolas"/>
                <a:sym typeface="Consolas"/>
              </a:rPr>
              <a:t> = </a:t>
            </a:r>
            <a:r>
              <a:rPr lang="tr-TR" sz="2000">
                <a:solidFill>
                  <a:srgbClr val="FF00FF"/>
                </a:solidFill>
                <a:latin typeface="Consolas"/>
                <a:ea typeface="Consolas"/>
                <a:cs typeface="Consolas"/>
                <a:sym typeface="Consolas"/>
              </a:rPr>
              <a:t>str</a:t>
            </a:r>
            <a:r>
              <a:rPr lang="tr-TR" sz="2000">
                <a:solidFill>
                  <a:srgbClr val="434343"/>
                </a:solidFill>
                <a:latin typeface="Consolas"/>
                <a:ea typeface="Consolas"/>
                <a:cs typeface="Consolas"/>
                <a:sym typeface="Consolas"/>
              </a:rPr>
              <a:t>(pi)</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a:t>
            </a:r>
            <a:r>
              <a:rPr lang="tr-TR" sz="2000">
                <a:solidFill>
                  <a:srgbClr val="434343"/>
                </a:solidFill>
                <a:latin typeface="Consolas"/>
                <a:ea typeface="Consolas"/>
                <a:cs typeface="Consolas"/>
                <a:sym typeface="Consolas"/>
              </a:rPr>
              <a:t>converted_</a:t>
            </a:r>
            <a:r>
              <a:rPr lang="tr-TR" sz="2000">
                <a:solidFill>
                  <a:srgbClr val="434343"/>
                </a:solidFill>
                <a:latin typeface="Consolas"/>
                <a:ea typeface="Consolas"/>
                <a:cs typeface="Consolas"/>
                <a:sym typeface="Consolas"/>
              </a:rPr>
              <a:t>pi)  </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a:t>
            </a:r>
            <a:r>
              <a:rPr lang="tr-TR" sz="2000">
                <a:solidFill>
                  <a:srgbClr val="FF00FF"/>
                </a:solidFill>
                <a:latin typeface="Consolas"/>
                <a:ea typeface="Consolas"/>
                <a:cs typeface="Consolas"/>
                <a:sym typeface="Consolas"/>
              </a:rPr>
              <a:t>type</a:t>
            </a:r>
            <a:r>
              <a:rPr lang="tr-TR" sz="2000">
                <a:solidFill>
                  <a:srgbClr val="434343"/>
                </a:solidFill>
                <a:latin typeface="Consolas"/>
                <a:ea typeface="Consolas"/>
                <a:cs typeface="Consolas"/>
                <a:sym typeface="Consolas"/>
              </a:rPr>
              <a:t>(converted_pi))</a:t>
            </a:r>
            <a:endParaRPr sz="2000">
              <a:solidFill>
                <a:srgbClr val="434343"/>
              </a:solidFill>
              <a:latin typeface="Consolas"/>
              <a:ea typeface="Consolas"/>
              <a:cs typeface="Consolas"/>
              <a:sym typeface="Consolas"/>
            </a:endParaRPr>
          </a:p>
        </p:txBody>
      </p:sp>
      <p:sp>
        <p:nvSpPr>
          <p:cNvPr id="1201" name="Google Shape;1201;p82"/>
          <p:cNvSpPr txBox="1"/>
          <p:nvPr/>
        </p:nvSpPr>
        <p:spPr>
          <a:xfrm>
            <a:off x="98000" y="3285101"/>
            <a:ext cx="7069800" cy="747900"/>
          </a:xfrm>
          <a:prstGeom prst="rect">
            <a:avLst/>
          </a:prstGeom>
          <a:solidFill>
            <a:srgbClr val="D9D9D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3.14</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&lt;class 'str'&gt;</a:t>
            </a:r>
            <a:endParaRPr b="0" i="0" sz="2000" u="none" cap="none" strike="noStrike">
              <a:solidFill>
                <a:srgbClr val="434343"/>
              </a:solidFill>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83"/>
          <p:cNvSpPr txBox="1"/>
          <p:nvPr>
            <p:ph idx="12" type="sldNum"/>
          </p:nvPr>
        </p:nvSpPr>
        <p:spPr>
          <a:xfrm>
            <a:off x="8829525" y="4870800"/>
            <a:ext cx="276300" cy="234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207" name="Google Shape;1207;p83"/>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Type Conversion</a:t>
            </a:r>
            <a:endParaRPr b="0" i="0" sz="3600" u="none" cap="none" strike="noStrike">
              <a:solidFill>
                <a:srgbClr val="419DD2"/>
              </a:solidFill>
              <a:latin typeface="Raleway SemiBold"/>
              <a:ea typeface="Raleway SemiBold"/>
              <a:cs typeface="Raleway SemiBold"/>
              <a:sym typeface="Raleway SemiBold"/>
            </a:endParaRPr>
          </a:p>
        </p:txBody>
      </p:sp>
      <p:sp>
        <p:nvSpPr>
          <p:cNvPr id="1208" name="Google Shape;1208;p83"/>
          <p:cNvSpPr txBox="1"/>
          <p:nvPr>
            <p:ph idx="4294967295" type="subTitle"/>
          </p:nvPr>
        </p:nvSpPr>
        <p:spPr>
          <a:xfrm>
            <a:off x="1869425" y="700800"/>
            <a:ext cx="5298300" cy="626400"/>
          </a:xfrm>
          <a:prstGeom prst="rect">
            <a:avLst/>
          </a:prstGeom>
          <a:solidFill>
            <a:srgbClr val="C9DAF8"/>
          </a:solidFill>
          <a:ln>
            <a:noFill/>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10000"/>
              </a:lnSpc>
              <a:spcBef>
                <a:spcPts val="600"/>
              </a:spcBef>
              <a:spcAft>
                <a:spcPts val="0"/>
              </a:spcAft>
              <a:buClr>
                <a:schemeClr val="accent1"/>
              </a:buClr>
              <a:buSzPts val="1800"/>
              <a:buFont typeface="Barlow Light"/>
              <a:buNone/>
            </a:pPr>
            <a:r>
              <a:rPr b="0" i="0" lang="tr-TR" sz="3000" u="none" cap="none" strike="noStrike">
                <a:solidFill>
                  <a:srgbClr val="434343"/>
                </a:solidFill>
                <a:latin typeface="Montserrat"/>
                <a:ea typeface="Montserrat"/>
                <a:cs typeface="Montserrat"/>
                <a:sym typeface="Montserrat"/>
              </a:rPr>
              <a:t>💡</a:t>
            </a:r>
            <a:r>
              <a:rPr lang="tr-TR">
                <a:solidFill>
                  <a:srgbClr val="0B5394"/>
                </a:solidFill>
                <a:latin typeface="Montserrat"/>
                <a:ea typeface="Montserrat"/>
                <a:cs typeface="Montserrat"/>
                <a:sym typeface="Montserrat"/>
              </a:rPr>
              <a:t>Converting </a:t>
            </a:r>
            <a:r>
              <a:rPr lang="tr-TR">
                <a:solidFill>
                  <a:srgbClr val="FF0000"/>
                </a:solidFill>
                <a:highlight>
                  <a:srgbClr val="EFEFEF"/>
                </a:highlight>
                <a:latin typeface="Consolas"/>
                <a:ea typeface="Consolas"/>
                <a:cs typeface="Consolas"/>
                <a:sym typeface="Consolas"/>
              </a:rPr>
              <a:t>float</a:t>
            </a:r>
            <a:r>
              <a:rPr lang="tr-TR">
                <a:solidFill>
                  <a:srgbClr val="FF0000"/>
                </a:solidFill>
                <a:latin typeface="Montserrat"/>
                <a:ea typeface="Montserrat"/>
                <a:cs typeface="Montserrat"/>
                <a:sym typeface="Montserrat"/>
              </a:rPr>
              <a:t> </a:t>
            </a:r>
            <a:r>
              <a:rPr lang="tr-TR">
                <a:solidFill>
                  <a:srgbClr val="0B5394"/>
                </a:solidFill>
                <a:latin typeface="Montserrat"/>
                <a:ea typeface="Montserrat"/>
                <a:cs typeface="Montserrat"/>
                <a:sym typeface="Montserrat"/>
              </a:rPr>
              <a:t>to </a:t>
            </a:r>
            <a:r>
              <a:rPr lang="tr-TR">
                <a:solidFill>
                  <a:srgbClr val="FF0000"/>
                </a:solidFill>
                <a:highlight>
                  <a:srgbClr val="EFEFEF"/>
                </a:highlight>
                <a:latin typeface="Consolas"/>
                <a:ea typeface="Consolas"/>
                <a:cs typeface="Consolas"/>
                <a:sym typeface="Consolas"/>
              </a:rPr>
              <a:t>int</a:t>
            </a:r>
            <a:endParaRPr i="0" sz="2000" u="none" cap="none" strike="noStrike">
              <a:solidFill>
                <a:srgbClr val="FF0000"/>
              </a:solidFill>
              <a:highlight>
                <a:srgbClr val="EFEFEF"/>
              </a:highlight>
              <a:latin typeface="Consolas"/>
              <a:ea typeface="Consolas"/>
              <a:cs typeface="Consolas"/>
              <a:sym typeface="Consolas"/>
            </a:endParaRPr>
          </a:p>
        </p:txBody>
      </p:sp>
      <p:sp>
        <p:nvSpPr>
          <p:cNvPr id="1209" name="Google Shape;1209;p83"/>
          <p:cNvSpPr txBox="1"/>
          <p:nvPr/>
        </p:nvSpPr>
        <p:spPr>
          <a:xfrm>
            <a:off x="99854" y="1580650"/>
            <a:ext cx="7065900" cy="14748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tr-TR" sz="2000">
                <a:solidFill>
                  <a:srgbClr val="434343"/>
                </a:solidFill>
                <a:latin typeface="Consolas"/>
                <a:ea typeface="Consolas"/>
                <a:cs typeface="Consolas"/>
                <a:sym typeface="Consolas"/>
              </a:rPr>
              <a:t>pi</a:t>
            </a:r>
            <a:r>
              <a:rPr lang="tr-TR" sz="2000">
                <a:solidFill>
                  <a:srgbClr val="434343"/>
                </a:solidFill>
                <a:latin typeface="Consolas"/>
                <a:ea typeface="Consolas"/>
                <a:cs typeface="Consolas"/>
                <a:sym typeface="Consolas"/>
              </a:rPr>
              <a:t> = 3.14</a:t>
            </a:r>
            <a:r>
              <a:rPr lang="tr-TR" sz="2000">
                <a:solidFill>
                  <a:srgbClr val="0000FF"/>
                </a:solidFill>
                <a:latin typeface="Consolas"/>
                <a:ea typeface="Consolas"/>
                <a:cs typeface="Consolas"/>
                <a:sym typeface="Consolas"/>
              </a:rPr>
              <a:t>  </a:t>
            </a:r>
            <a:endParaRPr sz="2000">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100">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434343"/>
                </a:solidFill>
                <a:latin typeface="Consolas"/>
                <a:ea typeface="Consolas"/>
                <a:cs typeface="Consolas"/>
                <a:sym typeface="Consolas"/>
              </a:rPr>
              <a:t>converted_pi</a:t>
            </a:r>
            <a:r>
              <a:rPr lang="tr-TR" sz="2000">
                <a:solidFill>
                  <a:srgbClr val="434343"/>
                </a:solidFill>
                <a:latin typeface="Consolas"/>
                <a:ea typeface="Consolas"/>
                <a:cs typeface="Consolas"/>
                <a:sym typeface="Consolas"/>
              </a:rPr>
              <a:t> = </a:t>
            </a:r>
            <a:r>
              <a:rPr lang="tr-TR" sz="2000">
                <a:solidFill>
                  <a:srgbClr val="FF00FF"/>
                </a:solidFill>
                <a:latin typeface="Consolas"/>
                <a:ea typeface="Consolas"/>
                <a:cs typeface="Consolas"/>
                <a:sym typeface="Consolas"/>
              </a:rPr>
              <a:t>int</a:t>
            </a:r>
            <a:r>
              <a:rPr lang="tr-TR" sz="2000">
                <a:solidFill>
                  <a:srgbClr val="434343"/>
                </a:solidFill>
                <a:latin typeface="Consolas"/>
                <a:ea typeface="Consolas"/>
                <a:cs typeface="Consolas"/>
                <a:sym typeface="Consolas"/>
              </a:rPr>
              <a:t>(pi)</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a:t>
            </a:r>
            <a:r>
              <a:rPr lang="tr-TR" sz="2000">
                <a:solidFill>
                  <a:srgbClr val="434343"/>
                </a:solidFill>
                <a:latin typeface="Consolas"/>
                <a:ea typeface="Consolas"/>
                <a:cs typeface="Consolas"/>
                <a:sym typeface="Consolas"/>
              </a:rPr>
              <a:t>converted_pi</a:t>
            </a:r>
            <a:r>
              <a:rPr lang="tr-TR" sz="2000">
                <a:solidFill>
                  <a:srgbClr val="434343"/>
                </a:solidFill>
                <a:latin typeface="Consolas"/>
                <a:ea typeface="Consolas"/>
                <a:cs typeface="Consolas"/>
                <a:sym typeface="Consolas"/>
              </a:rPr>
              <a:t>)  </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a:t>
            </a:r>
            <a:r>
              <a:rPr lang="tr-TR" sz="2000">
                <a:solidFill>
                  <a:srgbClr val="FF00FF"/>
                </a:solidFill>
                <a:latin typeface="Consolas"/>
                <a:ea typeface="Consolas"/>
                <a:cs typeface="Consolas"/>
                <a:sym typeface="Consolas"/>
              </a:rPr>
              <a:t>type</a:t>
            </a:r>
            <a:r>
              <a:rPr lang="tr-TR" sz="2000">
                <a:solidFill>
                  <a:srgbClr val="434343"/>
                </a:solidFill>
                <a:latin typeface="Consolas"/>
                <a:ea typeface="Consolas"/>
                <a:cs typeface="Consolas"/>
                <a:sym typeface="Consolas"/>
              </a:rPr>
              <a:t>(</a:t>
            </a:r>
            <a:r>
              <a:rPr lang="tr-TR" sz="2000">
                <a:solidFill>
                  <a:srgbClr val="434343"/>
                </a:solidFill>
                <a:latin typeface="Consolas"/>
                <a:ea typeface="Consolas"/>
                <a:cs typeface="Consolas"/>
                <a:sym typeface="Consolas"/>
              </a:rPr>
              <a:t>converted_pi</a:t>
            </a:r>
            <a:r>
              <a:rPr lang="tr-TR" sz="2000">
                <a:solidFill>
                  <a:srgbClr val="434343"/>
                </a:solidFill>
                <a:latin typeface="Consolas"/>
                <a:ea typeface="Consolas"/>
                <a:cs typeface="Consolas"/>
                <a:sym typeface="Consolas"/>
              </a:rPr>
              <a:t>))</a:t>
            </a:r>
            <a:endParaRPr sz="2000">
              <a:solidFill>
                <a:srgbClr val="434343"/>
              </a:solidFill>
              <a:latin typeface="Consolas"/>
              <a:ea typeface="Consolas"/>
              <a:cs typeface="Consolas"/>
              <a:sym typeface="Consolas"/>
            </a:endParaRPr>
          </a:p>
        </p:txBody>
      </p:sp>
      <p:sp>
        <p:nvSpPr>
          <p:cNvPr id="1210" name="Google Shape;1210;p83">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84"/>
          <p:cNvSpPr txBox="1"/>
          <p:nvPr>
            <p:ph idx="12" type="sldNum"/>
          </p:nvPr>
        </p:nvSpPr>
        <p:spPr>
          <a:xfrm>
            <a:off x="8829525" y="4870800"/>
            <a:ext cx="276300" cy="234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216" name="Google Shape;1216;p84"/>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Type Conversion</a:t>
            </a:r>
            <a:endParaRPr b="0" i="0" sz="3600" u="none" cap="none" strike="noStrike">
              <a:solidFill>
                <a:srgbClr val="419DD2"/>
              </a:solidFill>
              <a:latin typeface="Raleway SemiBold"/>
              <a:ea typeface="Raleway SemiBold"/>
              <a:cs typeface="Raleway SemiBold"/>
              <a:sym typeface="Raleway SemiBold"/>
            </a:endParaRPr>
          </a:p>
        </p:txBody>
      </p:sp>
      <p:sp>
        <p:nvSpPr>
          <p:cNvPr id="1217" name="Google Shape;1217;p84"/>
          <p:cNvSpPr txBox="1"/>
          <p:nvPr>
            <p:ph idx="4294967295" type="subTitle"/>
          </p:nvPr>
        </p:nvSpPr>
        <p:spPr>
          <a:xfrm>
            <a:off x="1869425" y="700800"/>
            <a:ext cx="5298300" cy="626400"/>
          </a:xfrm>
          <a:prstGeom prst="rect">
            <a:avLst/>
          </a:prstGeom>
          <a:solidFill>
            <a:srgbClr val="C9DAF8"/>
          </a:solidFill>
          <a:ln>
            <a:noFill/>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10000"/>
              </a:lnSpc>
              <a:spcBef>
                <a:spcPts val="600"/>
              </a:spcBef>
              <a:spcAft>
                <a:spcPts val="0"/>
              </a:spcAft>
              <a:buClr>
                <a:schemeClr val="accent1"/>
              </a:buClr>
              <a:buSzPts val="1800"/>
              <a:buFont typeface="Barlow Light"/>
              <a:buNone/>
            </a:pPr>
            <a:r>
              <a:rPr b="0" i="0" lang="tr-TR" sz="3000" u="none" cap="none" strike="noStrike">
                <a:solidFill>
                  <a:srgbClr val="434343"/>
                </a:solidFill>
                <a:latin typeface="Montserrat"/>
                <a:ea typeface="Montserrat"/>
                <a:cs typeface="Montserrat"/>
                <a:sym typeface="Montserrat"/>
              </a:rPr>
              <a:t>💡</a:t>
            </a:r>
            <a:r>
              <a:rPr lang="tr-TR">
                <a:solidFill>
                  <a:srgbClr val="0B5394"/>
                </a:solidFill>
                <a:latin typeface="Montserrat"/>
                <a:ea typeface="Montserrat"/>
                <a:cs typeface="Montserrat"/>
                <a:sym typeface="Montserrat"/>
              </a:rPr>
              <a:t>Converting </a:t>
            </a:r>
            <a:r>
              <a:rPr lang="tr-TR">
                <a:solidFill>
                  <a:srgbClr val="FF0000"/>
                </a:solidFill>
                <a:highlight>
                  <a:srgbClr val="EFEFEF"/>
                </a:highlight>
                <a:latin typeface="Consolas"/>
                <a:ea typeface="Consolas"/>
                <a:cs typeface="Consolas"/>
                <a:sym typeface="Consolas"/>
              </a:rPr>
              <a:t>float</a:t>
            </a:r>
            <a:r>
              <a:rPr lang="tr-TR">
                <a:solidFill>
                  <a:srgbClr val="FF0000"/>
                </a:solidFill>
                <a:latin typeface="Montserrat"/>
                <a:ea typeface="Montserrat"/>
                <a:cs typeface="Montserrat"/>
                <a:sym typeface="Montserrat"/>
              </a:rPr>
              <a:t> </a:t>
            </a:r>
            <a:r>
              <a:rPr lang="tr-TR">
                <a:solidFill>
                  <a:srgbClr val="0B5394"/>
                </a:solidFill>
                <a:latin typeface="Montserrat"/>
                <a:ea typeface="Montserrat"/>
                <a:cs typeface="Montserrat"/>
                <a:sym typeface="Montserrat"/>
              </a:rPr>
              <a:t>to </a:t>
            </a:r>
            <a:r>
              <a:rPr lang="tr-TR">
                <a:solidFill>
                  <a:srgbClr val="FF0000"/>
                </a:solidFill>
                <a:highlight>
                  <a:srgbClr val="EFEFEF"/>
                </a:highlight>
                <a:latin typeface="Consolas"/>
                <a:ea typeface="Consolas"/>
                <a:cs typeface="Consolas"/>
                <a:sym typeface="Consolas"/>
              </a:rPr>
              <a:t>int</a:t>
            </a:r>
            <a:endParaRPr i="0" sz="2000" u="none" cap="none" strike="noStrike">
              <a:solidFill>
                <a:srgbClr val="FF0000"/>
              </a:solidFill>
              <a:highlight>
                <a:srgbClr val="EFEFEF"/>
              </a:highlight>
              <a:latin typeface="Consolas"/>
              <a:ea typeface="Consolas"/>
              <a:cs typeface="Consolas"/>
              <a:sym typeface="Consolas"/>
            </a:endParaRPr>
          </a:p>
        </p:txBody>
      </p:sp>
      <p:sp>
        <p:nvSpPr>
          <p:cNvPr id="1218" name="Google Shape;1218;p84"/>
          <p:cNvSpPr txBox="1"/>
          <p:nvPr/>
        </p:nvSpPr>
        <p:spPr>
          <a:xfrm>
            <a:off x="99854" y="1580650"/>
            <a:ext cx="7065900" cy="14748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tr-TR" sz="2000">
                <a:solidFill>
                  <a:srgbClr val="434343"/>
                </a:solidFill>
                <a:latin typeface="Consolas"/>
                <a:ea typeface="Consolas"/>
                <a:cs typeface="Consolas"/>
                <a:sym typeface="Consolas"/>
              </a:rPr>
              <a:t>pi</a:t>
            </a:r>
            <a:r>
              <a:rPr lang="tr-TR" sz="2000">
                <a:solidFill>
                  <a:srgbClr val="434343"/>
                </a:solidFill>
                <a:latin typeface="Consolas"/>
                <a:ea typeface="Consolas"/>
                <a:cs typeface="Consolas"/>
                <a:sym typeface="Consolas"/>
              </a:rPr>
              <a:t> = 3.14</a:t>
            </a:r>
            <a:r>
              <a:rPr lang="tr-TR" sz="2000">
                <a:solidFill>
                  <a:srgbClr val="0000FF"/>
                </a:solidFill>
                <a:latin typeface="Consolas"/>
                <a:ea typeface="Consolas"/>
                <a:cs typeface="Consolas"/>
                <a:sym typeface="Consolas"/>
              </a:rPr>
              <a:t>  </a:t>
            </a:r>
            <a:endParaRPr sz="2000">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100">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434343"/>
                </a:solidFill>
                <a:latin typeface="Consolas"/>
                <a:ea typeface="Consolas"/>
                <a:cs typeface="Consolas"/>
                <a:sym typeface="Consolas"/>
              </a:rPr>
              <a:t>converted_pi</a:t>
            </a:r>
            <a:r>
              <a:rPr lang="tr-TR" sz="2000">
                <a:solidFill>
                  <a:srgbClr val="434343"/>
                </a:solidFill>
                <a:latin typeface="Consolas"/>
                <a:ea typeface="Consolas"/>
                <a:cs typeface="Consolas"/>
                <a:sym typeface="Consolas"/>
              </a:rPr>
              <a:t> = </a:t>
            </a:r>
            <a:r>
              <a:rPr lang="tr-TR" sz="2000">
                <a:solidFill>
                  <a:srgbClr val="FF00FF"/>
                </a:solidFill>
                <a:latin typeface="Consolas"/>
                <a:ea typeface="Consolas"/>
                <a:cs typeface="Consolas"/>
                <a:sym typeface="Consolas"/>
              </a:rPr>
              <a:t>int</a:t>
            </a:r>
            <a:r>
              <a:rPr lang="tr-TR" sz="2000">
                <a:solidFill>
                  <a:srgbClr val="434343"/>
                </a:solidFill>
                <a:latin typeface="Consolas"/>
                <a:ea typeface="Consolas"/>
                <a:cs typeface="Consolas"/>
                <a:sym typeface="Consolas"/>
              </a:rPr>
              <a:t>(pi)</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a:t>
            </a:r>
            <a:r>
              <a:rPr lang="tr-TR" sz="2000">
                <a:solidFill>
                  <a:srgbClr val="434343"/>
                </a:solidFill>
                <a:latin typeface="Consolas"/>
                <a:ea typeface="Consolas"/>
                <a:cs typeface="Consolas"/>
                <a:sym typeface="Consolas"/>
              </a:rPr>
              <a:t>converted_pi</a:t>
            </a:r>
            <a:r>
              <a:rPr lang="tr-TR" sz="2000">
                <a:solidFill>
                  <a:srgbClr val="434343"/>
                </a:solidFill>
                <a:latin typeface="Consolas"/>
                <a:ea typeface="Consolas"/>
                <a:cs typeface="Consolas"/>
                <a:sym typeface="Consolas"/>
              </a:rPr>
              <a:t>)  </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a:t>
            </a:r>
            <a:r>
              <a:rPr lang="tr-TR" sz="2000">
                <a:solidFill>
                  <a:srgbClr val="FF00FF"/>
                </a:solidFill>
                <a:latin typeface="Consolas"/>
                <a:ea typeface="Consolas"/>
                <a:cs typeface="Consolas"/>
                <a:sym typeface="Consolas"/>
              </a:rPr>
              <a:t>type</a:t>
            </a:r>
            <a:r>
              <a:rPr lang="tr-TR" sz="2000">
                <a:solidFill>
                  <a:srgbClr val="434343"/>
                </a:solidFill>
                <a:latin typeface="Consolas"/>
                <a:ea typeface="Consolas"/>
                <a:cs typeface="Consolas"/>
                <a:sym typeface="Consolas"/>
              </a:rPr>
              <a:t>(</a:t>
            </a:r>
            <a:r>
              <a:rPr lang="tr-TR" sz="2000">
                <a:solidFill>
                  <a:srgbClr val="434343"/>
                </a:solidFill>
                <a:latin typeface="Consolas"/>
                <a:ea typeface="Consolas"/>
                <a:cs typeface="Consolas"/>
                <a:sym typeface="Consolas"/>
              </a:rPr>
              <a:t>converted_pi</a:t>
            </a:r>
            <a:r>
              <a:rPr lang="tr-TR" sz="2000">
                <a:solidFill>
                  <a:srgbClr val="434343"/>
                </a:solidFill>
                <a:latin typeface="Consolas"/>
                <a:ea typeface="Consolas"/>
                <a:cs typeface="Consolas"/>
                <a:sym typeface="Consolas"/>
              </a:rPr>
              <a:t>))</a:t>
            </a:r>
            <a:endParaRPr sz="2000">
              <a:solidFill>
                <a:srgbClr val="434343"/>
              </a:solidFill>
              <a:latin typeface="Consolas"/>
              <a:ea typeface="Consolas"/>
              <a:cs typeface="Consolas"/>
              <a:sym typeface="Consolas"/>
            </a:endParaRPr>
          </a:p>
        </p:txBody>
      </p:sp>
      <p:sp>
        <p:nvSpPr>
          <p:cNvPr id="1219" name="Google Shape;1219;p84"/>
          <p:cNvSpPr txBox="1"/>
          <p:nvPr/>
        </p:nvSpPr>
        <p:spPr>
          <a:xfrm>
            <a:off x="98000" y="3285101"/>
            <a:ext cx="7069800" cy="747900"/>
          </a:xfrm>
          <a:prstGeom prst="rect">
            <a:avLst/>
          </a:prstGeom>
          <a:solidFill>
            <a:srgbClr val="D9D9D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3</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&lt;class 'int'&gt;</a:t>
            </a:r>
            <a:endParaRPr b="0" i="0" sz="2000" u="none" cap="none" strike="noStrike">
              <a:solidFill>
                <a:srgbClr val="434343"/>
              </a:solidFill>
              <a:latin typeface="Consolas"/>
              <a:ea typeface="Consolas"/>
              <a:cs typeface="Consolas"/>
              <a:sym typeface="Consola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85"/>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225" name="Google Shape;1225;p85"/>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Type Conversion</a:t>
            </a:r>
            <a:endParaRPr b="0" i="0" sz="3600" u="none" cap="none" strike="noStrike">
              <a:solidFill>
                <a:srgbClr val="419DD2"/>
              </a:solidFill>
              <a:latin typeface="Raleway SemiBold"/>
              <a:ea typeface="Raleway SemiBold"/>
              <a:cs typeface="Raleway SemiBold"/>
              <a:sym typeface="Raleway SemiBold"/>
            </a:endParaRPr>
          </a:p>
        </p:txBody>
      </p:sp>
      <p:sp>
        <p:nvSpPr>
          <p:cNvPr id="1226" name="Google Shape;1226;p85"/>
          <p:cNvSpPr txBox="1"/>
          <p:nvPr>
            <p:ph idx="4294967295" type="subTitle"/>
          </p:nvPr>
        </p:nvSpPr>
        <p:spPr>
          <a:xfrm>
            <a:off x="1869425" y="700800"/>
            <a:ext cx="5298300" cy="626400"/>
          </a:xfrm>
          <a:prstGeom prst="rect">
            <a:avLst/>
          </a:prstGeom>
          <a:solidFill>
            <a:srgbClr val="C9DAF8"/>
          </a:solidFill>
          <a:ln>
            <a:noFill/>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10000"/>
              </a:lnSpc>
              <a:spcBef>
                <a:spcPts val="600"/>
              </a:spcBef>
              <a:spcAft>
                <a:spcPts val="0"/>
              </a:spcAft>
              <a:buClr>
                <a:schemeClr val="accent1"/>
              </a:buClr>
              <a:buSzPts val="1800"/>
              <a:buFont typeface="Barlow Light"/>
              <a:buNone/>
            </a:pPr>
            <a:r>
              <a:rPr b="0" i="0" lang="tr-TR" sz="3000" u="none" cap="none" strike="noStrike">
                <a:solidFill>
                  <a:srgbClr val="434343"/>
                </a:solidFill>
                <a:latin typeface="Montserrat"/>
                <a:ea typeface="Montserrat"/>
                <a:cs typeface="Montserrat"/>
                <a:sym typeface="Montserrat"/>
              </a:rPr>
              <a:t>💡</a:t>
            </a:r>
            <a:r>
              <a:rPr lang="tr-TR">
                <a:solidFill>
                  <a:srgbClr val="0B5394"/>
                </a:solidFill>
                <a:latin typeface="Montserrat"/>
                <a:ea typeface="Montserrat"/>
                <a:cs typeface="Montserrat"/>
                <a:sym typeface="Montserrat"/>
              </a:rPr>
              <a:t>Converting </a:t>
            </a:r>
            <a:r>
              <a:rPr lang="tr-TR">
                <a:solidFill>
                  <a:srgbClr val="FF0000"/>
                </a:solidFill>
                <a:highlight>
                  <a:srgbClr val="EFEFEF"/>
                </a:highlight>
                <a:latin typeface="Consolas"/>
                <a:ea typeface="Consolas"/>
                <a:cs typeface="Consolas"/>
                <a:sym typeface="Consolas"/>
              </a:rPr>
              <a:t>int</a:t>
            </a:r>
            <a:r>
              <a:rPr lang="tr-TR">
                <a:solidFill>
                  <a:srgbClr val="0B5394"/>
                </a:solidFill>
                <a:latin typeface="Montserrat"/>
                <a:ea typeface="Montserrat"/>
                <a:cs typeface="Montserrat"/>
                <a:sym typeface="Montserrat"/>
              </a:rPr>
              <a:t> to </a:t>
            </a:r>
            <a:r>
              <a:rPr lang="tr-TR">
                <a:solidFill>
                  <a:srgbClr val="FF0000"/>
                </a:solidFill>
                <a:highlight>
                  <a:srgbClr val="EFEFEF"/>
                </a:highlight>
                <a:latin typeface="Consolas"/>
                <a:ea typeface="Consolas"/>
                <a:cs typeface="Consolas"/>
                <a:sym typeface="Consolas"/>
              </a:rPr>
              <a:t>float</a:t>
            </a:r>
            <a:endParaRPr i="0" sz="2000" u="none" cap="none" strike="noStrike">
              <a:solidFill>
                <a:srgbClr val="FF0000"/>
              </a:solidFill>
              <a:highlight>
                <a:srgbClr val="EFEFEF"/>
              </a:highlight>
              <a:latin typeface="Consolas"/>
              <a:ea typeface="Consolas"/>
              <a:cs typeface="Consolas"/>
              <a:sym typeface="Consolas"/>
            </a:endParaRPr>
          </a:p>
        </p:txBody>
      </p:sp>
      <p:sp>
        <p:nvSpPr>
          <p:cNvPr id="1227" name="Google Shape;1227;p85"/>
          <p:cNvSpPr txBox="1"/>
          <p:nvPr/>
        </p:nvSpPr>
        <p:spPr>
          <a:xfrm>
            <a:off x="99854" y="1580650"/>
            <a:ext cx="7065900" cy="14748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tr-TR" sz="2000">
                <a:solidFill>
                  <a:srgbClr val="434343"/>
                </a:solidFill>
                <a:latin typeface="Consolas"/>
                <a:ea typeface="Consolas"/>
                <a:cs typeface="Consolas"/>
                <a:sym typeface="Consolas"/>
              </a:rPr>
              <a:t>no</a:t>
            </a:r>
            <a:r>
              <a:rPr lang="tr-TR" sz="2000">
                <a:solidFill>
                  <a:srgbClr val="434343"/>
                </a:solidFill>
                <a:latin typeface="Consolas"/>
                <a:ea typeface="Consolas"/>
                <a:cs typeface="Consolas"/>
                <a:sym typeface="Consolas"/>
              </a:rPr>
              <a:t> = 3</a:t>
            </a:r>
            <a:r>
              <a:rPr lang="tr-TR" sz="2000">
                <a:solidFill>
                  <a:srgbClr val="0000FF"/>
                </a:solidFill>
                <a:latin typeface="Consolas"/>
                <a:ea typeface="Consolas"/>
                <a:cs typeface="Consolas"/>
                <a:sym typeface="Consolas"/>
              </a:rPr>
              <a:t>  </a:t>
            </a:r>
            <a:endParaRPr sz="2000">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100">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434343"/>
                </a:solidFill>
                <a:latin typeface="Consolas"/>
                <a:ea typeface="Consolas"/>
                <a:cs typeface="Consolas"/>
                <a:sym typeface="Consolas"/>
              </a:rPr>
              <a:t>converted_no</a:t>
            </a:r>
            <a:r>
              <a:rPr lang="tr-TR" sz="2000">
                <a:solidFill>
                  <a:srgbClr val="434343"/>
                </a:solidFill>
                <a:latin typeface="Consolas"/>
                <a:ea typeface="Consolas"/>
                <a:cs typeface="Consolas"/>
                <a:sym typeface="Consolas"/>
              </a:rPr>
              <a:t> = </a:t>
            </a:r>
            <a:r>
              <a:rPr lang="tr-TR" sz="2000">
                <a:solidFill>
                  <a:srgbClr val="FF00FF"/>
                </a:solidFill>
                <a:latin typeface="Consolas"/>
                <a:ea typeface="Consolas"/>
                <a:cs typeface="Consolas"/>
                <a:sym typeface="Consolas"/>
              </a:rPr>
              <a:t>float</a:t>
            </a:r>
            <a:r>
              <a:rPr lang="tr-TR" sz="2000">
                <a:solidFill>
                  <a:srgbClr val="434343"/>
                </a:solidFill>
                <a:latin typeface="Consolas"/>
                <a:ea typeface="Consolas"/>
                <a:cs typeface="Consolas"/>
                <a:sym typeface="Consolas"/>
              </a:rPr>
              <a:t>(no)</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a:t>
            </a:r>
            <a:r>
              <a:rPr lang="tr-TR" sz="2000">
                <a:solidFill>
                  <a:srgbClr val="434343"/>
                </a:solidFill>
                <a:latin typeface="Consolas"/>
                <a:ea typeface="Consolas"/>
                <a:cs typeface="Consolas"/>
                <a:sym typeface="Consolas"/>
              </a:rPr>
              <a:t>converted_no</a:t>
            </a:r>
            <a:r>
              <a:rPr lang="tr-TR" sz="2000">
                <a:solidFill>
                  <a:srgbClr val="434343"/>
                </a:solidFill>
                <a:latin typeface="Consolas"/>
                <a:ea typeface="Consolas"/>
                <a:cs typeface="Consolas"/>
                <a:sym typeface="Consolas"/>
              </a:rPr>
              <a:t>)  </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a:t>
            </a:r>
            <a:r>
              <a:rPr lang="tr-TR" sz="2000">
                <a:solidFill>
                  <a:srgbClr val="FF00FF"/>
                </a:solidFill>
                <a:latin typeface="Consolas"/>
                <a:ea typeface="Consolas"/>
                <a:cs typeface="Consolas"/>
                <a:sym typeface="Consolas"/>
              </a:rPr>
              <a:t>type</a:t>
            </a:r>
            <a:r>
              <a:rPr lang="tr-TR" sz="2000">
                <a:solidFill>
                  <a:srgbClr val="434343"/>
                </a:solidFill>
                <a:latin typeface="Consolas"/>
                <a:ea typeface="Consolas"/>
                <a:cs typeface="Consolas"/>
                <a:sym typeface="Consolas"/>
              </a:rPr>
              <a:t>(</a:t>
            </a:r>
            <a:r>
              <a:rPr lang="tr-TR" sz="2000">
                <a:solidFill>
                  <a:srgbClr val="434343"/>
                </a:solidFill>
                <a:latin typeface="Consolas"/>
                <a:ea typeface="Consolas"/>
                <a:cs typeface="Consolas"/>
                <a:sym typeface="Consolas"/>
              </a:rPr>
              <a:t>converted_no</a:t>
            </a:r>
            <a:r>
              <a:rPr lang="tr-TR" sz="2000">
                <a:solidFill>
                  <a:srgbClr val="434343"/>
                </a:solidFill>
                <a:latin typeface="Consolas"/>
                <a:ea typeface="Consolas"/>
                <a:cs typeface="Consolas"/>
                <a:sym typeface="Consolas"/>
              </a:rPr>
              <a:t>))</a:t>
            </a:r>
            <a:endParaRPr sz="2000">
              <a:solidFill>
                <a:srgbClr val="434343"/>
              </a:solidFill>
              <a:latin typeface="Consolas"/>
              <a:ea typeface="Consolas"/>
              <a:cs typeface="Consolas"/>
              <a:sym typeface="Consola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86"/>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233" name="Google Shape;1233;p86"/>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Type Conversion</a:t>
            </a:r>
            <a:endParaRPr b="0" i="0" sz="3600" u="none" cap="none" strike="noStrike">
              <a:solidFill>
                <a:srgbClr val="419DD2"/>
              </a:solidFill>
              <a:latin typeface="Raleway SemiBold"/>
              <a:ea typeface="Raleway SemiBold"/>
              <a:cs typeface="Raleway SemiBold"/>
              <a:sym typeface="Raleway SemiBold"/>
            </a:endParaRPr>
          </a:p>
        </p:txBody>
      </p:sp>
      <p:sp>
        <p:nvSpPr>
          <p:cNvPr id="1234" name="Google Shape;1234;p86"/>
          <p:cNvSpPr txBox="1"/>
          <p:nvPr>
            <p:ph idx="4294967295" type="subTitle"/>
          </p:nvPr>
        </p:nvSpPr>
        <p:spPr>
          <a:xfrm>
            <a:off x="1869425" y="700800"/>
            <a:ext cx="5298300" cy="626400"/>
          </a:xfrm>
          <a:prstGeom prst="rect">
            <a:avLst/>
          </a:prstGeom>
          <a:solidFill>
            <a:srgbClr val="C9DAF8"/>
          </a:solidFill>
          <a:ln>
            <a:noFill/>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0000"/>
              </a:lnSpc>
              <a:spcBef>
                <a:spcPts val="600"/>
              </a:spcBef>
              <a:spcAft>
                <a:spcPts val="0"/>
              </a:spcAft>
              <a:buClr>
                <a:schemeClr val="accent1"/>
              </a:buClr>
              <a:buSzPts val="1800"/>
              <a:buFont typeface="Barlow Light"/>
              <a:buNone/>
            </a:pPr>
            <a:r>
              <a:rPr b="0" i="0" lang="tr-TR" sz="3000" u="none" cap="none" strike="noStrike">
                <a:solidFill>
                  <a:srgbClr val="434343"/>
                </a:solidFill>
                <a:latin typeface="Montserrat"/>
                <a:ea typeface="Montserrat"/>
                <a:cs typeface="Montserrat"/>
                <a:sym typeface="Montserrat"/>
              </a:rPr>
              <a:t>💡</a:t>
            </a:r>
            <a:r>
              <a:rPr lang="tr-TR">
                <a:solidFill>
                  <a:srgbClr val="0B5394"/>
                </a:solidFill>
                <a:latin typeface="Montserrat"/>
                <a:ea typeface="Montserrat"/>
                <a:cs typeface="Montserrat"/>
                <a:sym typeface="Montserrat"/>
              </a:rPr>
              <a:t>Converting </a:t>
            </a:r>
            <a:r>
              <a:rPr lang="tr-TR">
                <a:solidFill>
                  <a:srgbClr val="FF0000"/>
                </a:solidFill>
                <a:highlight>
                  <a:srgbClr val="EFEFEF"/>
                </a:highlight>
                <a:latin typeface="Consolas"/>
                <a:ea typeface="Consolas"/>
                <a:cs typeface="Consolas"/>
                <a:sym typeface="Consolas"/>
              </a:rPr>
              <a:t>int</a:t>
            </a:r>
            <a:r>
              <a:rPr lang="tr-TR">
                <a:solidFill>
                  <a:srgbClr val="0B5394"/>
                </a:solidFill>
                <a:latin typeface="Montserrat"/>
                <a:ea typeface="Montserrat"/>
                <a:cs typeface="Montserrat"/>
                <a:sym typeface="Montserrat"/>
              </a:rPr>
              <a:t> to </a:t>
            </a:r>
            <a:r>
              <a:rPr lang="tr-TR">
                <a:solidFill>
                  <a:srgbClr val="FF0000"/>
                </a:solidFill>
                <a:highlight>
                  <a:srgbClr val="EFEFEF"/>
                </a:highlight>
                <a:latin typeface="Consolas"/>
                <a:ea typeface="Consolas"/>
                <a:cs typeface="Consolas"/>
                <a:sym typeface="Consolas"/>
              </a:rPr>
              <a:t>float</a:t>
            </a:r>
            <a:endParaRPr i="0" sz="2000" u="none" cap="none" strike="noStrike">
              <a:solidFill>
                <a:srgbClr val="FF0000"/>
              </a:solidFill>
              <a:highlight>
                <a:srgbClr val="EFEFEF"/>
              </a:highlight>
              <a:latin typeface="Consolas"/>
              <a:ea typeface="Consolas"/>
              <a:cs typeface="Consolas"/>
              <a:sym typeface="Consolas"/>
            </a:endParaRPr>
          </a:p>
        </p:txBody>
      </p:sp>
      <p:sp>
        <p:nvSpPr>
          <p:cNvPr id="1235" name="Google Shape;1235;p86"/>
          <p:cNvSpPr txBox="1"/>
          <p:nvPr/>
        </p:nvSpPr>
        <p:spPr>
          <a:xfrm>
            <a:off x="98000" y="3285101"/>
            <a:ext cx="7069800" cy="747900"/>
          </a:xfrm>
          <a:prstGeom prst="rect">
            <a:avLst/>
          </a:prstGeom>
          <a:solidFill>
            <a:srgbClr val="D9D9D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3.0</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&lt;class 'float'&gt;</a:t>
            </a:r>
            <a:endParaRPr b="0" i="0" sz="2000" u="none" cap="none" strike="noStrike">
              <a:solidFill>
                <a:srgbClr val="434343"/>
              </a:solidFill>
              <a:latin typeface="Consolas"/>
              <a:ea typeface="Consolas"/>
              <a:cs typeface="Consolas"/>
              <a:sym typeface="Consolas"/>
            </a:endParaRPr>
          </a:p>
        </p:txBody>
      </p:sp>
      <p:sp>
        <p:nvSpPr>
          <p:cNvPr id="1236" name="Google Shape;1236;p86"/>
          <p:cNvSpPr txBox="1"/>
          <p:nvPr/>
        </p:nvSpPr>
        <p:spPr>
          <a:xfrm>
            <a:off x="99854" y="1580650"/>
            <a:ext cx="7065900" cy="14748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tr-TR" sz="2000">
                <a:solidFill>
                  <a:srgbClr val="434343"/>
                </a:solidFill>
                <a:latin typeface="Consolas"/>
                <a:ea typeface="Consolas"/>
                <a:cs typeface="Consolas"/>
                <a:sym typeface="Consolas"/>
              </a:rPr>
              <a:t>no = 3</a:t>
            </a:r>
            <a:r>
              <a:rPr lang="tr-TR" sz="2000">
                <a:solidFill>
                  <a:srgbClr val="0000FF"/>
                </a:solidFill>
                <a:latin typeface="Consolas"/>
                <a:ea typeface="Consolas"/>
                <a:cs typeface="Consolas"/>
                <a:sym typeface="Consolas"/>
              </a:rPr>
              <a:t>  </a:t>
            </a:r>
            <a:endParaRPr sz="2000">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100">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434343"/>
                </a:solidFill>
                <a:latin typeface="Consolas"/>
                <a:ea typeface="Consolas"/>
                <a:cs typeface="Consolas"/>
                <a:sym typeface="Consolas"/>
              </a:rPr>
              <a:t>converted_no = </a:t>
            </a:r>
            <a:r>
              <a:rPr lang="tr-TR" sz="2000">
                <a:solidFill>
                  <a:srgbClr val="FF00FF"/>
                </a:solidFill>
                <a:latin typeface="Consolas"/>
                <a:ea typeface="Consolas"/>
                <a:cs typeface="Consolas"/>
                <a:sym typeface="Consolas"/>
              </a:rPr>
              <a:t>float</a:t>
            </a:r>
            <a:r>
              <a:rPr lang="tr-TR" sz="2000">
                <a:solidFill>
                  <a:srgbClr val="434343"/>
                </a:solidFill>
                <a:latin typeface="Consolas"/>
                <a:ea typeface="Consolas"/>
                <a:cs typeface="Consolas"/>
                <a:sym typeface="Consolas"/>
              </a:rPr>
              <a:t>(no)</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(converted_no)  </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a:t>
            </a:r>
            <a:r>
              <a:rPr lang="tr-TR" sz="2000">
                <a:solidFill>
                  <a:srgbClr val="FF00FF"/>
                </a:solidFill>
                <a:latin typeface="Consolas"/>
                <a:ea typeface="Consolas"/>
                <a:cs typeface="Consolas"/>
                <a:sym typeface="Consolas"/>
              </a:rPr>
              <a:t>type</a:t>
            </a:r>
            <a:r>
              <a:rPr lang="tr-TR" sz="2000">
                <a:solidFill>
                  <a:srgbClr val="434343"/>
                </a:solidFill>
                <a:latin typeface="Consolas"/>
                <a:ea typeface="Consolas"/>
                <a:cs typeface="Consolas"/>
                <a:sym typeface="Consolas"/>
              </a:rPr>
              <a:t>(converted_no))</a:t>
            </a:r>
            <a:endParaRPr sz="2000">
              <a:solidFill>
                <a:srgbClr val="434343"/>
              </a:solidFill>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87"/>
          <p:cNvSpPr txBox="1"/>
          <p:nvPr>
            <p:ph idx="12" type="sldNum"/>
          </p:nvPr>
        </p:nvSpPr>
        <p:spPr>
          <a:xfrm>
            <a:off x="8791900" y="4823800"/>
            <a:ext cx="314100" cy="2817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242" name="Google Shape;1242;p87"/>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Type Conversion</a:t>
            </a:r>
            <a:endParaRPr b="0" i="0" sz="3600" u="none" cap="none" strike="noStrike">
              <a:solidFill>
                <a:srgbClr val="419DD2"/>
              </a:solidFill>
              <a:latin typeface="Raleway SemiBold"/>
              <a:ea typeface="Raleway SemiBold"/>
              <a:cs typeface="Raleway SemiBold"/>
              <a:sym typeface="Raleway SemiBold"/>
            </a:endParaRPr>
          </a:p>
        </p:txBody>
      </p:sp>
      <p:pic>
        <p:nvPicPr>
          <p:cNvPr id="1243" name="Google Shape;1243;p87"/>
          <p:cNvPicPr preferRelativeResize="0"/>
          <p:nvPr/>
        </p:nvPicPr>
        <p:blipFill>
          <a:blip r:embed="rId3">
            <a:alphaModFix/>
          </a:blip>
          <a:stretch>
            <a:fillRect/>
          </a:stretch>
        </p:blipFill>
        <p:spPr>
          <a:xfrm>
            <a:off x="381000" y="1022400"/>
            <a:ext cx="8007732" cy="3511499"/>
          </a:xfrm>
          <a:prstGeom prst="rect">
            <a:avLst/>
          </a:prstGeom>
          <a:noFill/>
          <a:ln>
            <a:noFill/>
          </a:ln>
        </p:spPr>
      </p:pic>
      <p:sp>
        <p:nvSpPr>
          <p:cNvPr id="1244" name="Google Shape;1244;p87"/>
          <p:cNvSpPr/>
          <p:nvPr/>
        </p:nvSpPr>
        <p:spPr>
          <a:xfrm>
            <a:off x="376725" y="3176100"/>
            <a:ext cx="8016000" cy="135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88"/>
          <p:cNvSpPr txBox="1"/>
          <p:nvPr>
            <p:ph idx="12" type="sldNum"/>
          </p:nvPr>
        </p:nvSpPr>
        <p:spPr>
          <a:xfrm>
            <a:off x="8791900" y="4823800"/>
            <a:ext cx="314100" cy="2817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250" name="Google Shape;1250;p88"/>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Type Conversion</a:t>
            </a:r>
            <a:endParaRPr b="0" i="0" sz="3600" u="none" cap="none" strike="noStrike">
              <a:solidFill>
                <a:srgbClr val="419DD2"/>
              </a:solidFill>
              <a:latin typeface="Raleway SemiBold"/>
              <a:ea typeface="Raleway SemiBold"/>
              <a:cs typeface="Raleway SemiBold"/>
              <a:sym typeface="Raleway SemiBold"/>
            </a:endParaRPr>
          </a:p>
        </p:txBody>
      </p:sp>
      <p:pic>
        <p:nvPicPr>
          <p:cNvPr id="1251" name="Google Shape;1251;p88"/>
          <p:cNvPicPr preferRelativeResize="0"/>
          <p:nvPr/>
        </p:nvPicPr>
        <p:blipFill>
          <a:blip r:embed="rId3">
            <a:alphaModFix/>
          </a:blip>
          <a:stretch>
            <a:fillRect/>
          </a:stretch>
        </p:blipFill>
        <p:spPr>
          <a:xfrm>
            <a:off x="381000" y="1022400"/>
            <a:ext cx="8007732" cy="3511499"/>
          </a:xfrm>
          <a:prstGeom prst="rect">
            <a:avLst/>
          </a:prstGeom>
          <a:noFill/>
          <a:ln>
            <a:noFill/>
          </a:ln>
        </p:spPr>
      </p:pic>
      <p:sp>
        <p:nvSpPr>
          <p:cNvPr id="1252" name="Google Shape;1252;p88"/>
          <p:cNvSpPr/>
          <p:nvPr/>
        </p:nvSpPr>
        <p:spPr>
          <a:xfrm>
            <a:off x="2517250" y="1226625"/>
            <a:ext cx="3084000" cy="626400"/>
          </a:xfrm>
          <a:prstGeom prst="wedgeRectCallout">
            <a:avLst>
              <a:gd fmla="val -61660" name="adj1"/>
              <a:gd fmla="val 12744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000"/>
              <a:buFont typeface="Arial"/>
              <a:buNone/>
            </a:pPr>
            <a:r>
              <a:rPr lang="tr-TR" sz="1600">
                <a:solidFill>
                  <a:srgbClr val="434343"/>
                </a:solidFill>
                <a:latin typeface="Consolas"/>
                <a:ea typeface="Consolas"/>
                <a:cs typeface="Consolas"/>
                <a:sym typeface="Consolas"/>
              </a:rPr>
              <a:t>x-int("11") = 39-11 = </a:t>
            </a:r>
            <a:r>
              <a:rPr b="1" lang="tr-TR" sz="1600">
                <a:solidFill>
                  <a:srgbClr val="434343"/>
                </a:solidFill>
                <a:latin typeface="Consolas"/>
                <a:ea typeface="Consolas"/>
                <a:cs typeface="Consolas"/>
                <a:sym typeface="Consolas"/>
              </a:rPr>
              <a:t>28</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11" name="Google Shape;411;p26"/>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General Description</a:t>
            </a:r>
            <a:endParaRPr sz="4000">
              <a:solidFill>
                <a:srgbClr val="419DD3"/>
              </a:solidFill>
              <a:latin typeface="Raleway Medium"/>
              <a:ea typeface="Raleway Medium"/>
              <a:cs typeface="Raleway Medium"/>
              <a:sym typeface="Raleway Medium"/>
            </a:endParaRPr>
          </a:p>
        </p:txBody>
      </p:sp>
      <p:pic>
        <p:nvPicPr>
          <p:cNvPr id="412" name="Google Shape;412;p26"/>
          <p:cNvPicPr preferRelativeResize="0"/>
          <p:nvPr/>
        </p:nvPicPr>
        <p:blipFill rotWithShape="1">
          <a:blip r:embed="rId3">
            <a:alphaModFix/>
          </a:blip>
          <a:srcRect b="0" l="0" r="0" t="0"/>
          <a:stretch/>
        </p:blipFill>
        <p:spPr>
          <a:xfrm>
            <a:off x="431804" y="870629"/>
            <a:ext cx="3993101" cy="2788625"/>
          </a:xfrm>
          <a:prstGeom prst="rect">
            <a:avLst/>
          </a:prstGeom>
          <a:noFill/>
          <a:ln>
            <a:noFill/>
          </a:ln>
        </p:spPr>
      </p:pic>
      <p:pic>
        <p:nvPicPr>
          <p:cNvPr id="413" name="Google Shape;413;p26"/>
          <p:cNvPicPr preferRelativeResize="0"/>
          <p:nvPr/>
        </p:nvPicPr>
        <p:blipFill rotWithShape="1">
          <a:blip r:embed="rId4">
            <a:alphaModFix/>
          </a:blip>
          <a:srcRect b="15575" l="9841" r="6399" t="14041"/>
          <a:stretch/>
        </p:blipFill>
        <p:spPr>
          <a:xfrm>
            <a:off x="4462775" y="1431525"/>
            <a:ext cx="3767501" cy="3165851"/>
          </a:xfrm>
          <a:prstGeom prst="rect">
            <a:avLst/>
          </a:prstGeom>
          <a:noFill/>
          <a:ln>
            <a:noFill/>
          </a:ln>
        </p:spPr>
      </p:pic>
      <p:pic>
        <p:nvPicPr>
          <p:cNvPr id="414" name="Google Shape;414;p26"/>
          <p:cNvPicPr preferRelativeResize="0"/>
          <p:nvPr/>
        </p:nvPicPr>
        <p:blipFill>
          <a:blip r:embed="rId5">
            <a:alphaModFix/>
          </a:blip>
          <a:stretch>
            <a:fillRect/>
          </a:stretch>
        </p:blipFill>
        <p:spPr>
          <a:xfrm>
            <a:off x="7483775" y="914150"/>
            <a:ext cx="844830" cy="837150"/>
          </a:xfrm>
          <a:prstGeom prst="rect">
            <a:avLst/>
          </a:prstGeom>
          <a:noFill/>
          <a:ln>
            <a:noFill/>
          </a:ln>
          <a:effectLst>
            <a:outerShdw blurRad="57150" rotWithShape="0" algn="bl" dir="5400000" dist="19050">
              <a:srgbClr val="000000">
                <a:alpha val="50000"/>
              </a:srgbClr>
            </a:outerShdw>
          </a:effectLst>
        </p:spPr>
      </p:pic>
      <p:sp>
        <p:nvSpPr>
          <p:cNvPr id="415" name="Google Shape;415;p26"/>
          <p:cNvSpPr txBox="1"/>
          <p:nvPr/>
        </p:nvSpPr>
        <p:spPr>
          <a:xfrm rot="-2061346">
            <a:off x="4839354" y="2668327"/>
            <a:ext cx="2520867" cy="55684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500">
                <a:latin typeface="Consolas"/>
                <a:ea typeface="Consolas"/>
                <a:cs typeface="Consolas"/>
                <a:sym typeface="Consolas"/>
              </a:rPr>
              <a:t>variable_name</a:t>
            </a:r>
            <a:endParaRPr b="1" sz="2500">
              <a:latin typeface="Consolas"/>
              <a:ea typeface="Consolas"/>
              <a:cs typeface="Consolas"/>
              <a:sym typeface="Consolas"/>
            </a:endParaRPr>
          </a:p>
        </p:txBody>
      </p:sp>
      <p:cxnSp>
        <p:nvCxnSpPr>
          <p:cNvPr id="416" name="Google Shape;416;p26"/>
          <p:cNvCxnSpPr/>
          <p:nvPr/>
        </p:nvCxnSpPr>
        <p:spPr>
          <a:xfrm flipH="1" rot="10800000">
            <a:off x="4472075" y="1688250"/>
            <a:ext cx="1408800" cy="16500"/>
          </a:xfrm>
          <a:prstGeom prst="straightConnector1">
            <a:avLst/>
          </a:prstGeom>
          <a:noFill/>
          <a:ln cap="flat" cmpd="sng" w="28575">
            <a:solidFill>
              <a:srgbClr val="FF0000"/>
            </a:solidFill>
            <a:prstDash val="solid"/>
            <a:round/>
            <a:headEnd len="med" w="med" type="none"/>
            <a:tailEnd len="med" w="med" type="stealth"/>
          </a:ln>
        </p:spPr>
      </p:cxnSp>
      <p:cxnSp>
        <p:nvCxnSpPr>
          <p:cNvPr id="417" name="Google Shape;417;p26"/>
          <p:cNvCxnSpPr/>
          <p:nvPr/>
        </p:nvCxnSpPr>
        <p:spPr>
          <a:xfrm flipH="1">
            <a:off x="4424850" y="1983225"/>
            <a:ext cx="1177500" cy="22500"/>
          </a:xfrm>
          <a:prstGeom prst="straightConnector1">
            <a:avLst/>
          </a:prstGeom>
          <a:noFill/>
          <a:ln cap="flat" cmpd="sng" w="28575">
            <a:solidFill>
              <a:srgbClr val="FF0000"/>
            </a:solidFill>
            <a:prstDash val="solid"/>
            <a:round/>
            <a:headEnd len="med" w="med" type="none"/>
            <a:tailEnd len="med" w="med" type="stealth"/>
          </a:ln>
        </p:spPr>
      </p:cxnSp>
      <p:pic>
        <p:nvPicPr>
          <p:cNvPr id="418" name="Google Shape;418;p26"/>
          <p:cNvPicPr preferRelativeResize="0"/>
          <p:nvPr/>
        </p:nvPicPr>
        <p:blipFill>
          <a:blip r:embed="rId6">
            <a:alphaModFix/>
          </a:blip>
          <a:stretch>
            <a:fillRect/>
          </a:stretch>
        </p:blipFill>
        <p:spPr>
          <a:xfrm>
            <a:off x="3075300" y="3289817"/>
            <a:ext cx="1720025" cy="15927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89"/>
          <p:cNvSpPr txBox="1"/>
          <p:nvPr>
            <p:ph idx="12" type="sldNum"/>
          </p:nvPr>
        </p:nvSpPr>
        <p:spPr>
          <a:xfrm>
            <a:off x="8791900" y="4823800"/>
            <a:ext cx="314100" cy="2817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258" name="Google Shape;1258;p89"/>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Type Conversion</a:t>
            </a:r>
            <a:endParaRPr b="0" i="0" sz="3600" u="none" cap="none" strike="noStrike">
              <a:solidFill>
                <a:srgbClr val="419DD2"/>
              </a:solidFill>
              <a:latin typeface="Raleway SemiBold"/>
              <a:ea typeface="Raleway SemiBold"/>
              <a:cs typeface="Raleway SemiBold"/>
              <a:sym typeface="Raleway SemiBold"/>
            </a:endParaRPr>
          </a:p>
        </p:txBody>
      </p:sp>
      <p:pic>
        <p:nvPicPr>
          <p:cNvPr id="1259" name="Google Shape;1259;p89"/>
          <p:cNvPicPr preferRelativeResize="0"/>
          <p:nvPr/>
        </p:nvPicPr>
        <p:blipFill>
          <a:blip r:embed="rId3">
            <a:alphaModFix/>
          </a:blip>
          <a:stretch>
            <a:fillRect/>
          </a:stretch>
        </p:blipFill>
        <p:spPr>
          <a:xfrm>
            <a:off x="381000" y="1022400"/>
            <a:ext cx="8007732" cy="3511499"/>
          </a:xfrm>
          <a:prstGeom prst="rect">
            <a:avLst/>
          </a:prstGeom>
          <a:noFill/>
          <a:ln>
            <a:noFill/>
          </a:ln>
        </p:spPr>
      </p:pic>
      <p:sp>
        <p:nvSpPr>
          <p:cNvPr id="1260" name="Google Shape;1260;p89"/>
          <p:cNvSpPr/>
          <p:nvPr/>
        </p:nvSpPr>
        <p:spPr>
          <a:xfrm>
            <a:off x="2517250" y="1226625"/>
            <a:ext cx="3084000" cy="626400"/>
          </a:xfrm>
          <a:prstGeom prst="wedgeRectCallout">
            <a:avLst>
              <a:gd fmla="val -61660" name="adj1"/>
              <a:gd fmla="val 12744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000"/>
              <a:buFont typeface="Arial"/>
              <a:buNone/>
            </a:pPr>
            <a:r>
              <a:rPr lang="tr-TR" sz="1600">
                <a:solidFill>
                  <a:srgbClr val="434343"/>
                </a:solidFill>
                <a:latin typeface="Consolas"/>
                <a:ea typeface="Consolas"/>
                <a:cs typeface="Consolas"/>
                <a:sym typeface="Consolas"/>
              </a:rPr>
              <a:t>x-int("11") = 39-11 = </a:t>
            </a:r>
            <a:r>
              <a:rPr b="1" lang="tr-TR" sz="1600">
                <a:solidFill>
                  <a:srgbClr val="434343"/>
                </a:solidFill>
                <a:latin typeface="Consolas"/>
                <a:ea typeface="Consolas"/>
                <a:cs typeface="Consolas"/>
                <a:sym typeface="Consolas"/>
              </a:rPr>
              <a:t>28</a:t>
            </a:r>
            <a:endParaRPr b="1"/>
          </a:p>
        </p:txBody>
      </p:sp>
      <p:sp>
        <p:nvSpPr>
          <p:cNvPr id="1261" name="Google Shape;1261;p89"/>
          <p:cNvSpPr/>
          <p:nvPr/>
        </p:nvSpPr>
        <p:spPr>
          <a:xfrm>
            <a:off x="3138975" y="1972875"/>
            <a:ext cx="3824400" cy="626400"/>
          </a:xfrm>
          <a:prstGeom prst="wedgeRectCallout">
            <a:avLst>
              <a:gd fmla="val -69961" name="adj1"/>
              <a:gd fmla="val 4038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600">
                <a:solidFill>
                  <a:srgbClr val="434343"/>
                </a:solidFill>
                <a:latin typeface="Consolas"/>
                <a:ea typeface="Consolas"/>
                <a:cs typeface="Consolas"/>
                <a:sym typeface="Consolas"/>
              </a:rPr>
              <a:t>x-float("2.5") = 39-2.5 = </a:t>
            </a:r>
            <a:r>
              <a:rPr b="1" lang="tr-TR" sz="1600">
                <a:solidFill>
                  <a:srgbClr val="434343"/>
                </a:solidFill>
                <a:latin typeface="Consolas"/>
                <a:ea typeface="Consolas"/>
                <a:cs typeface="Consolas"/>
                <a:sym typeface="Consolas"/>
              </a:rPr>
              <a:t>36.5</a:t>
            </a:r>
            <a:endParaRPr b="1"/>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90"/>
          <p:cNvSpPr txBox="1"/>
          <p:nvPr>
            <p:ph idx="12" type="sldNum"/>
          </p:nvPr>
        </p:nvSpPr>
        <p:spPr>
          <a:xfrm>
            <a:off x="8791900" y="4823800"/>
            <a:ext cx="314100" cy="2817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267" name="Google Shape;1267;p90"/>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Type Conversion</a:t>
            </a:r>
            <a:endParaRPr b="0" i="0" sz="3600" u="none" cap="none" strike="noStrike">
              <a:solidFill>
                <a:srgbClr val="419DD2"/>
              </a:solidFill>
              <a:latin typeface="Raleway SemiBold"/>
              <a:ea typeface="Raleway SemiBold"/>
              <a:cs typeface="Raleway SemiBold"/>
              <a:sym typeface="Raleway SemiBold"/>
            </a:endParaRPr>
          </a:p>
        </p:txBody>
      </p:sp>
      <p:pic>
        <p:nvPicPr>
          <p:cNvPr id="1268" name="Google Shape;1268;p90"/>
          <p:cNvPicPr preferRelativeResize="0"/>
          <p:nvPr/>
        </p:nvPicPr>
        <p:blipFill>
          <a:blip r:embed="rId3">
            <a:alphaModFix/>
          </a:blip>
          <a:stretch>
            <a:fillRect/>
          </a:stretch>
        </p:blipFill>
        <p:spPr>
          <a:xfrm>
            <a:off x="381000" y="1022400"/>
            <a:ext cx="8007732" cy="3511499"/>
          </a:xfrm>
          <a:prstGeom prst="rect">
            <a:avLst/>
          </a:prstGeom>
          <a:noFill/>
          <a:ln>
            <a:noFill/>
          </a:ln>
        </p:spPr>
      </p:pic>
      <p:sp>
        <p:nvSpPr>
          <p:cNvPr id="1269" name="Google Shape;1269;p90"/>
          <p:cNvSpPr/>
          <p:nvPr/>
        </p:nvSpPr>
        <p:spPr>
          <a:xfrm>
            <a:off x="2517250" y="1226625"/>
            <a:ext cx="3084000" cy="626400"/>
          </a:xfrm>
          <a:prstGeom prst="wedgeRectCallout">
            <a:avLst>
              <a:gd fmla="val -61660" name="adj1"/>
              <a:gd fmla="val 12744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000"/>
              <a:buFont typeface="Arial"/>
              <a:buNone/>
            </a:pPr>
            <a:r>
              <a:rPr lang="tr-TR" sz="1600">
                <a:solidFill>
                  <a:srgbClr val="434343"/>
                </a:solidFill>
                <a:latin typeface="Consolas"/>
                <a:ea typeface="Consolas"/>
                <a:cs typeface="Consolas"/>
                <a:sym typeface="Consolas"/>
              </a:rPr>
              <a:t>x-int("11") = 39-11 = </a:t>
            </a:r>
            <a:r>
              <a:rPr b="1" lang="tr-TR" sz="1600">
                <a:solidFill>
                  <a:srgbClr val="434343"/>
                </a:solidFill>
                <a:latin typeface="Consolas"/>
                <a:ea typeface="Consolas"/>
                <a:cs typeface="Consolas"/>
                <a:sym typeface="Consolas"/>
              </a:rPr>
              <a:t>28</a:t>
            </a:r>
            <a:endParaRPr b="1"/>
          </a:p>
        </p:txBody>
      </p:sp>
      <p:sp>
        <p:nvSpPr>
          <p:cNvPr id="1270" name="Google Shape;1270;p90"/>
          <p:cNvSpPr/>
          <p:nvPr/>
        </p:nvSpPr>
        <p:spPr>
          <a:xfrm>
            <a:off x="3138975" y="1972875"/>
            <a:ext cx="3824400" cy="626400"/>
          </a:xfrm>
          <a:prstGeom prst="wedgeRectCallout">
            <a:avLst>
              <a:gd fmla="val -69961" name="adj1"/>
              <a:gd fmla="val 4038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600">
                <a:solidFill>
                  <a:srgbClr val="434343"/>
                </a:solidFill>
                <a:latin typeface="Consolas"/>
                <a:ea typeface="Consolas"/>
                <a:cs typeface="Consolas"/>
                <a:sym typeface="Consolas"/>
              </a:rPr>
              <a:t>x-float("2.5") = 39-2.5 = </a:t>
            </a:r>
            <a:r>
              <a:rPr b="1" lang="tr-TR" sz="1600">
                <a:solidFill>
                  <a:srgbClr val="434343"/>
                </a:solidFill>
                <a:latin typeface="Consolas"/>
                <a:ea typeface="Consolas"/>
                <a:cs typeface="Consolas"/>
                <a:sym typeface="Consolas"/>
              </a:rPr>
              <a:t>36.5</a:t>
            </a:r>
            <a:endParaRPr b="1"/>
          </a:p>
        </p:txBody>
      </p:sp>
      <p:sp>
        <p:nvSpPr>
          <p:cNvPr id="1271" name="Google Shape;1271;p90"/>
          <p:cNvSpPr/>
          <p:nvPr/>
        </p:nvSpPr>
        <p:spPr>
          <a:xfrm>
            <a:off x="2693225" y="2599275"/>
            <a:ext cx="4934700" cy="626400"/>
          </a:xfrm>
          <a:prstGeom prst="wedgeRectCallout">
            <a:avLst>
              <a:gd fmla="val -58447" name="adj1"/>
              <a:gd fmla="val -2036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1600">
                <a:solidFill>
                  <a:srgbClr val="434343"/>
                </a:solidFill>
                <a:latin typeface="Consolas"/>
                <a:ea typeface="Consolas"/>
                <a:cs typeface="Consolas"/>
                <a:sym typeface="Consolas"/>
              </a:rPr>
              <a:t>z+str(39) = "I am at_" + "39" = </a:t>
            </a:r>
            <a:r>
              <a:rPr b="1" lang="tr-TR" sz="1600">
                <a:solidFill>
                  <a:srgbClr val="434343"/>
                </a:solidFill>
                <a:latin typeface="Consolas"/>
                <a:ea typeface="Consolas"/>
                <a:cs typeface="Consolas"/>
                <a:sym typeface="Consolas"/>
              </a:rPr>
              <a:t>I am at_39</a:t>
            </a:r>
            <a:endParaRPr b="1"/>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91"/>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277" name="Google Shape;1277;p91"/>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Type Conversion</a:t>
            </a:r>
            <a:r>
              <a:rPr lang="tr-TR" sz="3600">
                <a:solidFill>
                  <a:srgbClr val="741B47"/>
                </a:solidFill>
                <a:latin typeface="Raleway Medium"/>
                <a:ea typeface="Raleway Medium"/>
                <a:cs typeface="Raleway Medium"/>
                <a:sym typeface="Raleway Medium"/>
              </a:rPr>
              <a:t>, Quiz</a:t>
            </a:r>
            <a:endParaRPr b="0" i="0" sz="3600" u="none" cap="none" strike="noStrike">
              <a:solidFill>
                <a:srgbClr val="419DD2"/>
              </a:solidFill>
              <a:latin typeface="Raleway SemiBold"/>
              <a:ea typeface="Raleway SemiBold"/>
              <a:cs typeface="Raleway SemiBold"/>
              <a:sym typeface="Raleway SemiBold"/>
            </a:endParaRPr>
          </a:p>
        </p:txBody>
      </p:sp>
      <p:sp>
        <p:nvSpPr>
          <p:cNvPr id="1278" name="Google Shape;1278;p91"/>
          <p:cNvSpPr txBox="1"/>
          <p:nvPr>
            <p:ph idx="4294967295" type="subTitle"/>
          </p:nvPr>
        </p:nvSpPr>
        <p:spPr>
          <a:xfrm>
            <a:off x="431800" y="742025"/>
            <a:ext cx="8432400" cy="891600"/>
          </a:xfrm>
          <a:prstGeom prst="rect">
            <a:avLst/>
          </a:prstGeom>
          <a:solidFill>
            <a:srgbClr val="C9DAF8"/>
          </a:solidFill>
          <a:ln>
            <a:noFill/>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10000"/>
              </a:lnSpc>
              <a:spcBef>
                <a:spcPts val="600"/>
              </a:spcBef>
              <a:spcAft>
                <a:spcPts val="0"/>
              </a:spcAft>
              <a:buClr>
                <a:schemeClr val="accent1"/>
              </a:buClr>
              <a:buSzPts val="1800"/>
              <a:buFont typeface="Barlow Light"/>
              <a:buNone/>
            </a:pPr>
            <a:r>
              <a:rPr b="0" i="0" lang="tr-TR" sz="3000" u="none" cap="none" strike="noStrike">
                <a:solidFill>
                  <a:srgbClr val="434343"/>
                </a:solidFill>
                <a:latin typeface="Montserrat"/>
                <a:ea typeface="Montserrat"/>
                <a:cs typeface="Montserrat"/>
                <a:sym typeface="Montserrat"/>
              </a:rPr>
              <a:t>💡</a:t>
            </a:r>
            <a:r>
              <a:rPr lang="tr-TR" sz="2600">
                <a:solidFill>
                  <a:srgbClr val="0B5394"/>
                </a:solidFill>
                <a:latin typeface="Montserrat"/>
                <a:ea typeface="Montserrat"/>
                <a:cs typeface="Montserrat"/>
                <a:sym typeface="Montserrat"/>
              </a:rPr>
              <a:t>Without using any Interpreter/IDLE, just try to guess the output</a:t>
            </a:r>
            <a:r>
              <a:rPr lang="tr-TR" sz="2600">
                <a:solidFill>
                  <a:srgbClr val="0B5394"/>
                </a:solidFill>
                <a:latin typeface="Montserrat"/>
                <a:ea typeface="Montserrat"/>
                <a:cs typeface="Montserrat"/>
                <a:sym typeface="Montserrat"/>
              </a:rPr>
              <a:t>.</a:t>
            </a:r>
            <a:endParaRPr b="1" sz="2600">
              <a:solidFill>
                <a:srgbClr val="0B5394"/>
              </a:solidFill>
              <a:highlight>
                <a:srgbClr val="EFEFEF"/>
              </a:highlight>
              <a:latin typeface="Consolas"/>
              <a:ea typeface="Consolas"/>
              <a:cs typeface="Consolas"/>
              <a:sym typeface="Consolas"/>
            </a:endParaRPr>
          </a:p>
        </p:txBody>
      </p:sp>
      <p:sp>
        <p:nvSpPr>
          <p:cNvPr id="1279" name="Google Shape;1279;p91"/>
          <p:cNvSpPr txBox="1"/>
          <p:nvPr/>
        </p:nvSpPr>
        <p:spPr>
          <a:xfrm>
            <a:off x="100625" y="1709825"/>
            <a:ext cx="8432400" cy="29691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tr-TR" sz="1800">
                <a:solidFill>
                  <a:srgbClr val="434343"/>
                </a:solidFill>
                <a:latin typeface="Consolas"/>
                <a:ea typeface="Consolas"/>
                <a:cs typeface="Consolas"/>
                <a:sym typeface="Consolas"/>
              </a:rPr>
              <a:t>number_int = 123</a:t>
            </a:r>
            <a:endParaRPr sz="18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1800">
                <a:solidFill>
                  <a:srgbClr val="434343"/>
                </a:solidFill>
                <a:latin typeface="Consolas"/>
                <a:ea typeface="Consolas"/>
                <a:cs typeface="Consolas"/>
                <a:sym typeface="Consolas"/>
              </a:rPr>
              <a:t>number_flt = 1.23</a:t>
            </a:r>
            <a:endParaRPr sz="18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8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1800">
                <a:solidFill>
                  <a:srgbClr val="434343"/>
                </a:solidFill>
                <a:latin typeface="Consolas"/>
                <a:ea typeface="Consolas"/>
                <a:cs typeface="Consolas"/>
                <a:sym typeface="Consolas"/>
              </a:rPr>
              <a:t>number_new = number_int + number_flt</a:t>
            </a:r>
            <a:endParaRPr sz="18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8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1800">
                <a:solidFill>
                  <a:srgbClr val="0000FF"/>
                </a:solidFill>
                <a:latin typeface="Consolas"/>
                <a:ea typeface="Consolas"/>
                <a:cs typeface="Consolas"/>
                <a:sym typeface="Consolas"/>
              </a:rPr>
              <a:t>print</a:t>
            </a:r>
            <a:r>
              <a:rPr lang="tr-TR" sz="1800">
                <a:solidFill>
                  <a:srgbClr val="434343"/>
                </a:solidFill>
                <a:latin typeface="Consolas"/>
                <a:ea typeface="Consolas"/>
                <a:cs typeface="Consolas"/>
                <a:sym typeface="Consolas"/>
              </a:rPr>
              <a:t>(</a:t>
            </a:r>
            <a:r>
              <a:rPr lang="tr-TR" sz="1800">
                <a:solidFill>
                  <a:srgbClr val="FF0000"/>
                </a:solidFill>
                <a:latin typeface="Consolas"/>
                <a:ea typeface="Consolas"/>
                <a:cs typeface="Consolas"/>
                <a:sym typeface="Consolas"/>
              </a:rPr>
              <a:t>"datatype of number_int:"</a:t>
            </a:r>
            <a:r>
              <a:rPr lang="tr-TR" sz="1800">
                <a:solidFill>
                  <a:srgbClr val="434343"/>
                </a:solidFill>
                <a:latin typeface="Consolas"/>
                <a:ea typeface="Consolas"/>
                <a:cs typeface="Consolas"/>
                <a:sym typeface="Consolas"/>
              </a:rPr>
              <a:t>, </a:t>
            </a:r>
            <a:r>
              <a:rPr lang="tr-TR" sz="1800">
                <a:solidFill>
                  <a:srgbClr val="FF00FF"/>
                </a:solidFill>
                <a:latin typeface="Consolas"/>
                <a:ea typeface="Consolas"/>
                <a:cs typeface="Consolas"/>
                <a:sym typeface="Consolas"/>
              </a:rPr>
              <a:t>type</a:t>
            </a:r>
            <a:r>
              <a:rPr lang="tr-TR" sz="1800">
                <a:solidFill>
                  <a:srgbClr val="434343"/>
                </a:solidFill>
                <a:latin typeface="Consolas"/>
                <a:ea typeface="Consolas"/>
                <a:cs typeface="Consolas"/>
                <a:sym typeface="Consolas"/>
              </a:rPr>
              <a:t>(number_int))</a:t>
            </a:r>
            <a:endParaRPr sz="18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1800">
                <a:solidFill>
                  <a:srgbClr val="0000FF"/>
                </a:solidFill>
                <a:latin typeface="Consolas"/>
                <a:ea typeface="Consolas"/>
                <a:cs typeface="Consolas"/>
                <a:sym typeface="Consolas"/>
              </a:rPr>
              <a:t>print</a:t>
            </a:r>
            <a:r>
              <a:rPr lang="tr-TR" sz="1800">
                <a:solidFill>
                  <a:srgbClr val="434343"/>
                </a:solidFill>
                <a:latin typeface="Consolas"/>
                <a:ea typeface="Consolas"/>
                <a:cs typeface="Consolas"/>
                <a:sym typeface="Consolas"/>
              </a:rPr>
              <a:t>(</a:t>
            </a:r>
            <a:r>
              <a:rPr lang="tr-TR" sz="1800">
                <a:solidFill>
                  <a:srgbClr val="FF0000"/>
                </a:solidFill>
                <a:latin typeface="Consolas"/>
                <a:ea typeface="Consolas"/>
                <a:cs typeface="Consolas"/>
                <a:sym typeface="Consolas"/>
              </a:rPr>
              <a:t>"datatype of number_flt:"</a:t>
            </a:r>
            <a:r>
              <a:rPr lang="tr-TR" sz="1800">
                <a:solidFill>
                  <a:srgbClr val="434343"/>
                </a:solidFill>
                <a:latin typeface="Consolas"/>
                <a:ea typeface="Consolas"/>
                <a:cs typeface="Consolas"/>
                <a:sym typeface="Consolas"/>
              </a:rPr>
              <a:t>, </a:t>
            </a:r>
            <a:r>
              <a:rPr lang="tr-TR" sz="1800">
                <a:solidFill>
                  <a:srgbClr val="FF00FF"/>
                </a:solidFill>
                <a:latin typeface="Consolas"/>
                <a:ea typeface="Consolas"/>
                <a:cs typeface="Consolas"/>
                <a:sym typeface="Consolas"/>
              </a:rPr>
              <a:t>type</a:t>
            </a:r>
            <a:r>
              <a:rPr lang="tr-TR" sz="1800">
                <a:solidFill>
                  <a:srgbClr val="434343"/>
                </a:solidFill>
                <a:latin typeface="Consolas"/>
                <a:ea typeface="Consolas"/>
                <a:cs typeface="Consolas"/>
                <a:sym typeface="Consolas"/>
              </a:rPr>
              <a:t>(number_flt))</a:t>
            </a:r>
            <a:endParaRPr sz="18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8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1800">
                <a:solidFill>
                  <a:srgbClr val="0000FF"/>
                </a:solidFill>
                <a:latin typeface="Consolas"/>
                <a:ea typeface="Consolas"/>
                <a:cs typeface="Consolas"/>
                <a:sym typeface="Consolas"/>
              </a:rPr>
              <a:t>print</a:t>
            </a:r>
            <a:r>
              <a:rPr lang="tr-TR" sz="1800">
                <a:solidFill>
                  <a:srgbClr val="434343"/>
                </a:solidFill>
                <a:latin typeface="Consolas"/>
                <a:ea typeface="Consolas"/>
                <a:cs typeface="Consolas"/>
                <a:sym typeface="Consolas"/>
              </a:rPr>
              <a:t>(</a:t>
            </a:r>
            <a:r>
              <a:rPr lang="tr-TR" sz="1800">
                <a:solidFill>
                  <a:srgbClr val="FF0000"/>
                </a:solidFill>
                <a:latin typeface="Consolas"/>
                <a:ea typeface="Consolas"/>
                <a:cs typeface="Consolas"/>
                <a:sym typeface="Consolas"/>
              </a:rPr>
              <a:t>"Value of number_new:"</a:t>
            </a:r>
            <a:r>
              <a:rPr lang="tr-TR" sz="1800">
                <a:solidFill>
                  <a:srgbClr val="434343"/>
                </a:solidFill>
                <a:latin typeface="Consolas"/>
                <a:ea typeface="Consolas"/>
                <a:cs typeface="Consolas"/>
                <a:sym typeface="Consolas"/>
              </a:rPr>
              <a:t>, number_new)</a:t>
            </a:r>
            <a:endParaRPr sz="18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1800">
                <a:solidFill>
                  <a:srgbClr val="0000FF"/>
                </a:solidFill>
                <a:latin typeface="Consolas"/>
                <a:ea typeface="Consolas"/>
                <a:cs typeface="Consolas"/>
                <a:sym typeface="Consolas"/>
              </a:rPr>
              <a:t>print</a:t>
            </a:r>
            <a:r>
              <a:rPr lang="tr-TR" sz="1800">
                <a:solidFill>
                  <a:srgbClr val="434343"/>
                </a:solidFill>
                <a:latin typeface="Consolas"/>
                <a:ea typeface="Consolas"/>
                <a:cs typeface="Consolas"/>
                <a:sym typeface="Consolas"/>
              </a:rPr>
              <a:t>(</a:t>
            </a:r>
            <a:r>
              <a:rPr lang="tr-TR" sz="1800">
                <a:solidFill>
                  <a:srgbClr val="FF0000"/>
                </a:solidFill>
                <a:latin typeface="Consolas"/>
                <a:ea typeface="Consolas"/>
                <a:cs typeface="Consolas"/>
                <a:sym typeface="Consolas"/>
              </a:rPr>
              <a:t>"datatype of number_new:"</a:t>
            </a:r>
            <a:r>
              <a:rPr lang="tr-TR" sz="1800">
                <a:solidFill>
                  <a:srgbClr val="434343"/>
                </a:solidFill>
                <a:latin typeface="Consolas"/>
                <a:ea typeface="Consolas"/>
                <a:cs typeface="Consolas"/>
                <a:sym typeface="Consolas"/>
              </a:rPr>
              <a:t>, </a:t>
            </a:r>
            <a:r>
              <a:rPr lang="tr-TR" sz="1800">
                <a:solidFill>
                  <a:srgbClr val="FF00FF"/>
                </a:solidFill>
                <a:latin typeface="Consolas"/>
                <a:ea typeface="Consolas"/>
                <a:cs typeface="Consolas"/>
                <a:sym typeface="Consolas"/>
              </a:rPr>
              <a:t>type</a:t>
            </a:r>
            <a:r>
              <a:rPr lang="tr-TR" sz="1800">
                <a:solidFill>
                  <a:srgbClr val="434343"/>
                </a:solidFill>
                <a:latin typeface="Consolas"/>
                <a:ea typeface="Consolas"/>
                <a:cs typeface="Consolas"/>
                <a:sym typeface="Consolas"/>
              </a:rPr>
              <a:t>(number_new))</a:t>
            </a:r>
            <a:endParaRPr sz="18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sz="1800">
              <a:solidFill>
                <a:srgbClr val="434343"/>
              </a:solidFill>
              <a:latin typeface="Consolas"/>
              <a:ea typeface="Consolas"/>
              <a:cs typeface="Consolas"/>
              <a:sym typeface="Consolas"/>
            </a:endParaRPr>
          </a:p>
        </p:txBody>
      </p:sp>
      <p:sp>
        <p:nvSpPr>
          <p:cNvPr id="1280" name="Google Shape;1280;p91">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92"/>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286" name="Google Shape;1286;p92"/>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Type Conversion</a:t>
            </a:r>
            <a:r>
              <a:rPr lang="tr-TR" sz="3600">
                <a:solidFill>
                  <a:srgbClr val="741B47"/>
                </a:solidFill>
                <a:latin typeface="Raleway Medium"/>
                <a:ea typeface="Raleway Medium"/>
                <a:cs typeface="Raleway Medium"/>
                <a:sym typeface="Raleway Medium"/>
              </a:rPr>
              <a:t>, Quiz</a:t>
            </a:r>
            <a:endParaRPr b="0" i="0" sz="3600" u="none" cap="none" strike="noStrike">
              <a:solidFill>
                <a:srgbClr val="419DD2"/>
              </a:solidFill>
              <a:latin typeface="Raleway SemiBold"/>
              <a:ea typeface="Raleway SemiBold"/>
              <a:cs typeface="Raleway SemiBold"/>
              <a:sym typeface="Raleway SemiBold"/>
            </a:endParaRPr>
          </a:p>
        </p:txBody>
      </p:sp>
      <p:sp>
        <p:nvSpPr>
          <p:cNvPr id="1287" name="Google Shape;1287;p92"/>
          <p:cNvSpPr txBox="1"/>
          <p:nvPr>
            <p:ph idx="4294967295" type="subTitle"/>
          </p:nvPr>
        </p:nvSpPr>
        <p:spPr>
          <a:xfrm>
            <a:off x="431800" y="742025"/>
            <a:ext cx="8432400" cy="891600"/>
          </a:xfrm>
          <a:prstGeom prst="rect">
            <a:avLst/>
          </a:prstGeom>
          <a:solidFill>
            <a:srgbClr val="C9DAF8"/>
          </a:solidFill>
          <a:ln>
            <a:noFill/>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10000"/>
              </a:lnSpc>
              <a:spcBef>
                <a:spcPts val="600"/>
              </a:spcBef>
              <a:spcAft>
                <a:spcPts val="0"/>
              </a:spcAft>
              <a:buClr>
                <a:schemeClr val="accent1"/>
              </a:buClr>
              <a:buSzPts val="1800"/>
              <a:buFont typeface="Barlow Light"/>
              <a:buNone/>
            </a:pPr>
            <a:r>
              <a:rPr b="0" i="0" lang="tr-TR" sz="3000" u="none" cap="none" strike="noStrike">
                <a:solidFill>
                  <a:srgbClr val="434343"/>
                </a:solidFill>
                <a:latin typeface="Montserrat"/>
                <a:ea typeface="Montserrat"/>
                <a:cs typeface="Montserrat"/>
                <a:sym typeface="Montserrat"/>
              </a:rPr>
              <a:t>💡</a:t>
            </a:r>
            <a:r>
              <a:rPr lang="tr-TR" sz="2600">
                <a:solidFill>
                  <a:srgbClr val="0B5394"/>
                </a:solidFill>
                <a:latin typeface="Montserrat"/>
                <a:ea typeface="Montserrat"/>
                <a:cs typeface="Montserrat"/>
                <a:sym typeface="Montserrat"/>
              </a:rPr>
              <a:t>Without using any Interpreter/IDLE, just try to guess the output.</a:t>
            </a:r>
            <a:endParaRPr b="1" sz="2600">
              <a:solidFill>
                <a:srgbClr val="0B5394"/>
              </a:solidFill>
              <a:highlight>
                <a:srgbClr val="EFEFEF"/>
              </a:highlight>
              <a:latin typeface="Consolas"/>
              <a:ea typeface="Consolas"/>
              <a:cs typeface="Consolas"/>
              <a:sym typeface="Consolas"/>
            </a:endParaRPr>
          </a:p>
        </p:txBody>
      </p:sp>
      <p:sp>
        <p:nvSpPr>
          <p:cNvPr id="1288" name="Google Shape;1288;p92"/>
          <p:cNvSpPr txBox="1"/>
          <p:nvPr/>
        </p:nvSpPr>
        <p:spPr>
          <a:xfrm>
            <a:off x="100625" y="2196475"/>
            <a:ext cx="8432400" cy="21414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tr-TR" sz="1800">
                <a:solidFill>
                  <a:srgbClr val="434343"/>
                </a:solidFill>
                <a:latin typeface="Consolas"/>
                <a:ea typeface="Consolas"/>
                <a:cs typeface="Consolas"/>
                <a:sym typeface="Consolas"/>
              </a:rPr>
              <a:t>number_int = 123</a:t>
            </a:r>
            <a:endParaRPr sz="18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1800">
                <a:solidFill>
                  <a:srgbClr val="434343"/>
                </a:solidFill>
                <a:latin typeface="Consolas"/>
                <a:ea typeface="Consolas"/>
                <a:cs typeface="Consolas"/>
                <a:sym typeface="Consolas"/>
              </a:rPr>
              <a:t>number_str = </a:t>
            </a:r>
            <a:r>
              <a:rPr lang="tr-TR" sz="1800">
                <a:solidFill>
                  <a:srgbClr val="FF0000"/>
                </a:solidFill>
                <a:latin typeface="Consolas"/>
                <a:ea typeface="Consolas"/>
                <a:cs typeface="Consolas"/>
                <a:sym typeface="Consolas"/>
              </a:rPr>
              <a:t>"456"</a:t>
            </a:r>
            <a:endParaRPr sz="1800">
              <a:solidFill>
                <a:srgbClr val="FF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8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1800">
                <a:solidFill>
                  <a:srgbClr val="0000FF"/>
                </a:solidFill>
                <a:latin typeface="Consolas"/>
                <a:ea typeface="Consolas"/>
                <a:cs typeface="Consolas"/>
                <a:sym typeface="Consolas"/>
              </a:rPr>
              <a:t>print</a:t>
            </a:r>
            <a:r>
              <a:rPr lang="tr-TR" sz="1800">
                <a:solidFill>
                  <a:srgbClr val="434343"/>
                </a:solidFill>
                <a:latin typeface="Consolas"/>
                <a:ea typeface="Consolas"/>
                <a:cs typeface="Consolas"/>
                <a:sym typeface="Consolas"/>
              </a:rPr>
              <a:t>("Data type of number_int:", </a:t>
            </a:r>
            <a:r>
              <a:rPr lang="tr-TR" sz="1800">
                <a:solidFill>
                  <a:srgbClr val="FF00FF"/>
                </a:solidFill>
                <a:latin typeface="Consolas"/>
                <a:ea typeface="Consolas"/>
                <a:cs typeface="Consolas"/>
                <a:sym typeface="Consolas"/>
              </a:rPr>
              <a:t>type</a:t>
            </a:r>
            <a:r>
              <a:rPr lang="tr-TR" sz="1800">
                <a:solidFill>
                  <a:srgbClr val="434343"/>
                </a:solidFill>
                <a:latin typeface="Consolas"/>
                <a:ea typeface="Consolas"/>
                <a:cs typeface="Consolas"/>
                <a:sym typeface="Consolas"/>
              </a:rPr>
              <a:t>(number_int))</a:t>
            </a:r>
            <a:endParaRPr sz="18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1800">
                <a:solidFill>
                  <a:srgbClr val="0000FF"/>
                </a:solidFill>
                <a:latin typeface="Consolas"/>
                <a:ea typeface="Consolas"/>
                <a:cs typeface="Consolas"/>
                <a:sym typeface="Consolas"/>
              </a:rPr>
              <a:t>print</a:t>
            </a:r>
            <a:r>
              <a:rPr lang="tr-TR" sz="1800">
                <a:solidFill>
                  <a:srgbClr val="434343"/>
                </a:solidFill>
                <a:latin typeface="Consolas"/>
                <a:ea typeface="Consolas"/>
                <a:cs typeface="Consolas"/>
                <a:sym typeface="Consolas"/>
              </a:rPr>
              <a:t>("Data type of number_str:", </a:t>
            </a:r>
            <a:r>
              <a:rPr lang="tr-TR" sz="1800">
                <a:solidFill>
                  <a:srgbClr val="FF00FF"/>
                </a:solidFill>
                <a:latin typeface="Consolas"/>
                <a:ea typeface="Consolas"/>
                <a:cs typeface="Consolas"/>
                <a:sym typeface="Consolas"/>
              </a:rPr>
              <a:t>type</a:t>
            </a:r>
            <a:r>
              <a:rPr lang="tr-TR" sz="1800">
                <a:solidFill>
                  <a:srgbClr val="434343"/>
                </a:solidFill>
                <a:latin typeface="Consolas"/>
                <a:ea typeface="Consolas"/>
                <a:cs typeface="Consolas"/>
                <a:sym typeface="Consolas"/>
              </a:rPr>
              <a:t>(number_str))</a:t>
            </a:r>
            <a:endParaRPr sz="18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8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1800">
                <a:solidFill>
                  <a:srgbClr val="0000FF"/>
                </a:solidFill>
                <a:latin typeface="Consolas"/>
                <a:ea typeface="Consolas"/>
                <a:cs typeface="Consolas"/>
                <a:sym typeface="Consolas"/>
              </a:rPr>
              <a:t>print</a:t>
            </a:r>
            <a:r>
              <a:rPr lang="tr-TR" sz="1800">
                <a:solidFill>
                  <a:srgbClr val="434343"/>
                </a:solidFill>
                <a:latin typeface="Consolas"/>
                <a:ea typeface="Consolas"/>
                <a:cs typeface="Consolas"/>
                <a:sym typeface="Consolas"/>
              </a:rPr>
              <a:t>(number_int + number_str)</a:t>
            </a:r>
            <a:endParaRPr sz="1800">
              <a:solidFill>
                <a:srgbClr val="434343"/>
              </a:solidFill>
              <a:latin typeface="Consolas"/>
              <a:ea typeface="Consolas"/>
              <a:cs typeface="Consolas"/>
              <a:sym typeface="Consolas"/>
            </a:endParaRPr>
          </a:p>
        </p:txBody>
      </p:sp>
      <p:sp>
        <p:nvSpPr>
          <p:cNvPr id="1289" name="Google Shape;1289;p92">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93"/>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295" name="Google Shape;1295;p93"/>
          <p:cNvSpPr txBox="1"/>
          <p:nvPr/>
        </p:nvSpPr>
        <p:spPr>
          <a:xfrm>
            <a:off x="431800" y="173800"/>
            <a:ext cx="8131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latin typeface="Raleway Medium"/>
                <a:ea typeface="Raleway Medium"/>
                <a:cs typeface="Raleway Medium"/>
                <a:sym typeface="Raleway Medium"/>
              </a:rPr>
              <a:t>Type Conversion</a:t>
            </a:r>
            <a:r>
              <a:rPr lang="tr-TR" sz="3600">
                <a:solidFill>
                  <a:srgbClr val="741B47"/>
                </a:solidFill>
                <a:latin typeface="Raleway Medium"/>
                <a:ea typeface="Raleway Medium"/>
                <a:cs typeface="Raleway Medium"/>
                <a:sym typeface="Raleway Medium"/>
              </a:rPr>
              <a:t>, Quiz</a:t>
            </a:r>
            <a:endParaRPr b="0" i="0" sz="3600" u="none" cap="none" strike="noStrike">
              <a:solidFill>
                <a:srgbClr val="419DD2"/>
              </a:solidFill>
              <a:latin typeface="Raleway SemiBold"/>
              <a:ea typeface="Raleway SemiBold"/>
              <a:cs typeface="Raleway SemiBold"/>
              <a:sym typeface="Raleway SemiBold"/>
            </a:endParaRPr>
          </a:p>
        </p:txBody>
      </p:sp>
      <p:sp>
        <p:nvSpPr>
          <p:cNvPr id="1296" name="Google Shape;1296;p93"/>
          <p:cNvSpPr txBox="1"/>
          <p:nvPr>
            <p:ph idx="4294967295" type="subTitle"/>
          </p:nvPr>
        </p:nvSpPr>
        <p:spPr>
          <a:xfrm>
            <a:off x="431800" y="742025"/>
            <a:ext cx="8432400" cy="560100"/>
          </a:xfrm>
          <a:prstGeom prst="rect">
            <a:avLst/>
          </a:prstGeom>
          <a:solidFill>
            <a:srgbClr val="C9DAF8"/>
          </a:solidFill>
          <a:ln>
            <a:noFill/>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10000"/>
              </a:lnSpc>
              <a:spcBef>
                <a:spcPts val="600"/>
              </a:spcBef>
              <a:spcAft>
                <a:spcPts val="0"/>
              </a:spcAft>
              <a:buClr>
                <a:schemeClr val="accent1"/>
              </a:buClr>
              <a:buSzPts val="1800"/>
              <a:buFont typeface="Barlow Light"/>
              <a:buNone/>
            </a:pPr>
            <a:r>
              <a:rPr b="0" i="0" lang="tr-TR" u="none" cap="none" strike="noStrike">
                <a:solidFill>
                  <a:srgbClr val="434343"/>
                </a:solidFill>
                <a:latin typeface="Montserrat"/>
                <a:ea typeface="Montserrat"/>
                <a:cs typeface="Montserrat"/>
                <a:sym typeface="Montserrat"/>
              </a:rPr>
              <a:t>💡</a:t>
            </a:r>
            <a:r>
              <a:rPr lang="tr-TR">
                <a:solidFill>
                  <a:srgbClr val="0B5394"/>
                </a:solidFill>
                <a:latin typeface="Montserrat"/>
                <a:ea typeface="Montserrat"/>
                <a:cs typeface="Montserrat"/>
                <a:sym typeface="Montserrat"/>
              </a:rPr>
              <a:t>Without using any Interpreter/IDLE, just try to guess the output.</a:t>
            </a:r>
            <a:endParaRPr b="1">
              <a:solidFill>
                <a:srgbClr val="0B5394"/>
              </a:solidFill>
              <a:highlight>
                <a:srgbClr val="EFEFEF"/>
              </a:highlight>
              <a:latin typeface="Consolas"/>
              <a:ea typeface="Consolas"/>
              <a:cs typeface="Consolas"/>
              <a:sym typeface="Consolas"/>
            </a:endParaRPr>
          </a:p>
        </p:txBody>
      </p:sp>
      <p:sp>
        <p:nvSpPr>
          <p:cNvPr id="1297" name="Google Shape;1297;p93"/>
          <p:cNvSpPr txBox="1"/>
          <p:nvPr/>
        </p:nvSpPr>
        <p:spPr>
          <a:xfrm>
            <a:off x="100625" y="1382125"/>
            <a:ext cx="8432400" cy="33129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tr-TR" sz="1600">
                <a:solidFill>
                  <a:srgbClr val="434343"/>
                </a:solidFill>
                <a:latin typeface="Consolas"/>
                <a:ea typeface="Consolas"/>
                <a:cs typeface="Consolas"/>
                <a:sym typeface="Consolas"/>
              </a:rPr>
              <a:t>number_int = 123</a:t>
            </a:r>
            <a:endParaRPr sz="16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1600">
                <a:solidFill>
                  <a:srgbClr val="434343"/>
                </a:solidFill>
                <a:latin typeface="Consolas"/>
                <a:ea typeface="Consolas"/>
                <a:cs typeface="Consolas"/>
                <a:sym typeface="Consolas"/>
              </a:rPr>
              <a:t>number_str = </a:t>
            </a:r>
            <a:r>
              <a:rPr lang="tr-TR" sz="1600">
                <a:solidFill>
                  <a:srgbClr val="FF0000"/>
                </a:solidFill>
                <a:latin typeface="Consolas"/>
                <a:ea typeface="Consolas"/>
                <a:cs typeface="Consolas"/>
                <a:sym typeface="Consolas"/>
              </a:rPr>
              <a:t>"456"</a:t>
            </a:r>
            <a:endParaRPr sz="1600">
              <a:solidFill>
                <a:srgbClr val="FF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6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1600">
                <a:solidFill>
                  <a:srgbClr val="0000FF"/>
                </a:solidFill>
                <a:latin typeface="Consolas"/>
                <a:ea typeface="Consolas"/>
                <a:cs typeface="Consolas"/>
                <a:sym typeface="Consolas"/>
              </a:rPr>
              <a:t>print</a:t>
            </a:r>
            <a:r>
              <a:rPr lang="tr-TR" sz="1600">
                <a:solidFill>
                  <a:srgbClr val="434343"/>
                </a:solidFill>
                <a:latin typeface="Consolas"/>
                <a:ea typeface="Consolas"/>
                <a:cs typeface="Consolas"/>
                <a:sym typeface="Consolas"/>
              </a:rPr>
              <a:t>(</a:t>
            </a:r>
            <a:r>
              <a:rPr lang="tr-TR" sz="1600">
                <a:solidFill>
                  <a:srgbClr val="FF0000"/>
                </a:solidFill>
                <a:latin typeface="Consolas"/>
                <a:ea typeface="Consolas"/>
                <a:cs typeface="Consolas"/>
                <a:sym typeface="Consolas"/>
              </a:rPr>
              <a:t>"Data type of number_int:"</a:t>
            </a:r>
            <a:r>
              <a:rPr lang="tr-TR" sz="1600">
                <a:solidFill>
                  <a:srgbClr val="434343"/>
                </a:solidFill>
                <a:latin typeface="Consolas"/>
                <a:ea typeface="Consolas"/>
                <a:cs typeface="Consolas"/>
                <a:sym typeface="Consolas"/>
              </a:rPr>
              <a:t>, </a:t>
            </a:r>
            <a:r>
              <a:rPr lang="tr-TR" sz="1600">
                <a:solidFill>
                  <a:srgbClr val="FF00FF"/>
                </a:solidFill>
                <a:latin typeface="Consolas"/>
                <a:ea typeface="Consolas"/>
                <a:cs typeface="Consolas"/>
                <a:sym typeface="Consolas"/>
              </a:rPr>
              <a:t>type</a:t>
            </a:r>
            <a:r>
              <a:rPr lang="tr-TR" sz="1600">
                <a:solidFill>
                  <a:srgbClr val="434343"/>
                </a:solidFill>
                <a:latin typeface="Consolas"/>
                <a:ea typeface="Consolas"/>
                <a:cs typeface="Consolas"/>
                <a:sym typeface="Consolas"/>
              </a:rPr>
              <a:t>(number_int))</a:t>
            </a:r>
            <a:endParaRPr sz="16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1600">
                <a:solidFill>
                  <a:srgbClr val="0000FF"/>
                </a:solidFill>
                <a:latin typeface="Consolas"/>
                <a:ea typeface="Consolas"/>
                <a:cs typeface="Consolas"/>
                <a:sym typeface="Consolas"/>
              </a:rPr>
              <a:t>print</a:t>
            </a:r>
            <a:r>
              <a:rPr lang="tr-TR" sz="1600">
                <a:solidFill>
                  <a:srgbClr val="434343"/>
                </a:solidFill>
                <a:latin typeface="Consolas"/>
                <a:ea typeface="Consolas"/>
                <a:cs typeface="Consolas"/>
                <a:sym typeface="Consolas"/>
              </a:rPr>
              <a:t>(</a:t>
            </a:r>
            <a:r>
              <a:rPr lang="tr-TR" sz="1600">
                <a:solidFill>
                  <a:srgbClr val="FF0000"/>
                </a:solidFill>
                <a:latin typeface="Consolas"/>
                <a:ea typeface="Consolas"/>
                <a:cs typeface="Consolas"/>
                <a:sym typeface="Consolas"/>
              </a:rPr>
              <a:t>"Data type of number_str before Type Casting:"</a:t>
            </a:r>
            <a:r>
              <a:rPr lang="tr-TR" sz="1600">
                <a:solidFill>
                  <a:srgbClr val="434343"/>
                </a:solidFill>
                <a:latin typeface="Consolas"/>
                <a:ea typeface="Consolas"/>
                <a:cs typeface="Consolas"/>
                <a:sym typeface="Consolas"/>
              </a:rPr>
              <a:t>, </a:t>
            </a:r>
            <a:r>
              <a:rPr lang="tr-TR" sz="1600">
                <a:solidFill>
                  <a:srgbClr val="FF00FF"/>
                </a:solidFill>
                <a:latin typeface="Consolas"/>
                <a:ea typeface="Consolas"/>
                <a:cs typeface="Consolas"/>
                <a:sym typeface="Consolas"/>
              </a:rPr>
              <a:t>type</a:t>
            </a:r>
            <a:r>
              <a:rPr lang="tr-TR" sz="1600">
                <a:solidFill>
                  <a:srgbClr val="434343"/>
                </a:solidFill>
                <a:latin typeface="Consolas"/>
                <a:ea typeface="Consolas"/>
                <a:cs typeface="Consolas"/>
                <a:sym typeface="Consolas"/>
              </a:rPr>
              <a:t>(number_str))</a:t>
            </a:r>
            <a:endParaRPr sz="16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6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1600">
                <a:solidFill>
                  <a:srgbClr val="434343"/>
                </a:solidFill>
                <a:latin typeface="Consolas"/>
                <a:ea typeface="Consolas"/>
                <a:cs typeface="Consolas"/>
                <a:sym typeface="Consolas"/>
              </a:rPr>
              <a:t>number_str = </a:t>
            </a:r>
            <a:r>
              <a:rPr lang="tr-TR" sz="1600">
                <a:solidFill>
                  <a:srgbClr val="FF00FF"/>
                </a:solidFill>
                <a:latin typeface="Consolas"/>
                <a:ea typeface="Consolas"/>
                <a:cs typeface="Consolas"/>
                <a:sym typeface="Consolas"/>
              </a:rPr>
              <a:t>int</a:t>
            </a:r>
            <a:r>
              <a:rPr lang="tr-TR" sz="1600">
                <a:solidFill>
                  <a:srgbClr val="434343"/>
                </a:solidFill>
                <a:latin typeface="Consolas"/>
                <a:ea typeface="Consolas"/>
                <a:cs typeface="Consolas"/>
                <a:sym typeface="Consolas"/>
              </a:rPr>
              <a:t>(number_str)</a:t>
            </a:r>
            <a:endParaRPr sz="16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1600">
                <a:solidFill>
                  <a:srgbClr val="0000FF"/>
                </a:solidFill>
                <a:latin typeface="Consolas"/>
                <a:ea typeface="Consolas"/>
                <a:cs typeface="Consolas"/>
                <a:sym typeface="Consolas"/>
              </a:rPr>
              <a:t>print</a:t>
            </a:r>
            <a:r>
              <a:rPr lang="tr-TR" sz="1600">
                <a:solidFill>
                  <a:srgbClr val="434343"/>
                </a:solidFill>
                <a:latin typeface="Consolas"/>
                <a:ea typeface="Consolas"/>
                <a:cs typeface="Consolas"/>
                <a:sym typeface="Consolas"/>
              </a:rPr>
              <a:t>(</a:t>
            </a:r>
            <a:r>
              <a:rPr lang="tr-TR" sz="1600">
                <a:solidFill>
                  <a:srgbClr val="FF0000"/>
                </a:solidFill>
                <a:latin typeface="Consolas"/>
                <a:ea typeface="Consolas"/>
                <a:cs typeface="Consolas"/>
                <a:sym typeface="Consolas"/>
              </a:rPr>
              <a:t>"Data type of number_str after Type Casting:"</a:t>
            </a:r>
            <a:r>
              <a:rPr lang="tr-TR" sz="1600">
                <a:solidFill>
                  <a:srgbClr val="434343"/>
                </a:solidFill>
                <a:latin typeface="Consolas"/>
                <a:ea typeface="Consolas"/>
                <a:cs typeface="Consolas"/>
                <a:sym typeface="Consolas"/>
              </a:rPr>
              <a:t>, </a:t>
            </a:r>
            <a:r>
              <a:rPr lang="tr-TR" sz="1600">
                <a:solidFill>
                  <a:srgbClr val="FF00FF"/>
                </a:solidFill>
                <a:latin typeface="Consolas"/>
                <a:ea typeface="Consolas"/>
                <a:cs typeface="Consolas"/>
                <a:sym typeface="Consolas"/>
              </a:rPr>
              <a:t>type</a:t>
            </a:r>
            <a:r>
              <a:rPr lang="tr-TR" sz="1600">
                <a:solidFill>
                  <a:srgbClr val="434343"/>
                </a:solidFill>
                <a:latin typeface="Consolas"/>
                <a:ea typeface="Consolas"/>
                <a:cs typeface="Consolas"/>
                <a:sym typeface="Consolas"/>
              </a:rPr>
              <a:t>(number_str))</a:t>
            </a:r>
            <a:endParaRPr sz="16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6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1600">
                <a:solidFill>
                  <a:srgbClr val="434343"/>
                </a:solidFill>
                <a:latin typeface="Consolas"/>
                <a:ea typeface="Consolas"/>
                <a:cs typeface="Consolas"/>
                <a:sym typeface="Consolas"/>
              </a:rPr>
              <a:t>number_sum = number_int + number_str</a:t>
            </a:r>
            <a:endParaRPr sz="16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6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1600">
                <a:solidFill>
                  <a:srgbClr val="0000FF"/>
                </a:solidFill>
                <a:latin typeface="Consolas"/>
                <a:ea typeface="Consolas"/>
                <a:cs typeface="Consolas"/>
                <a:sym typeface="Consolas"/>
              </a:rPr>
              <a:t>print</a:t>
            </a:r>
            <a:r>
              <a:rPr lang="tr-TR" sz="1600">
                <a:solidFill>
                  <a:srgbClr val="434343"/>
                </a:solidFill>
                <a:latin typeface="Consolas"/>
                <a:ea typeface="Consolas"/>
                <a:cs typeface="Consolas"/>
                <a:sym typeface="Consolas"/>
              </a:rPr>
              <a:t>(</a:t>
            </a:r>
            <a:r>
              <a:rPr lang="tr-TR" sz="1600">
                <a:solidFill>
                  <a:srgbClr val="FF0000"/>
                </a:solidFill>
                <a:latin typeface="Consolas"/>
                <a:ea typeface="Consolas"/>
                <a:cs typeface="Consolas"/>
                <a:sym typeface="Consolas"/>
              </a:rPr>
              <a:t>"Sum of number_int and number_str:"</a:t>
            </a:r>
            <a:r>
              <a:rPr lang="tr-TR" sz="1600">
                <a:solidFill>
                  <a:srgbClr val="434343"/>
                </a:solidFill>
                <a:latin typeface="Consolas"/>
                <a:ea typeface="Consolas"/>
                <a:cs typeface="Consolas"/>
                <a:sym typeface="Consolas"/>
              </a:rPr>
              <a:t>, number_sum)</a:t>
            </a:r>
            <a:endParaRPr sz="16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None/>
            </a:pPr>
            <a:r>
              <a:rPr lang="tr-TR" sz="1600">
                <a:solidFill>
                  <a:srgbClr val="0000FF"/>
                </a:solidFill>
                <a:latin typeface="Consolas"/>
                <a:ea typeface="Consolas"/>
                <a:cs typeface="Consolas"/>
                <a:sym typeface="Consolas"/>
              </a:rPr>
              <a:t>print</a:t>
            </a:r>
            <a:r>
              <a:rPr lang="tr-TR" sz="1600">
                <a:solidFill>
                  <a:srgbClr val="434343"/>
                </a:solidFill>
                <a:latin typeface="Consolas"/>
                <a:ea typeface="Consolas"/>
                <a:cs typeface="Consolas"/>
                <a:sym typeface="Consolas"/>
              </a:rPr>
              <a:t>(</a:t>
            </a:r>
            <a:r>
              <a:rPr lang="tr-TR" sz="1600">
                <a:solidFill>
                  <a:srgbClr val="FF0000"/>
                </a:solidFill>
                <a:latin typeface="Consolas"/>
                <a:ea typeface="Consolas"/>
                <a:cs typeface="Consolas"/>
                <a:sym typeface="Consolas"/>
              </a:rPr>
              <a:t>"Data type of the sum:"</a:t>
            </a:r>
            <a:r>
              <a:rPr lang="tr-TR" sz="1600">
                <a:solidFill>
                  <a:srgbClr val="434343"/>
                </a:solidFill>
                <a:latin typeface="Consolas"/>
                <a:ea typeface="Consolas"/>
                <a:cs typeface="Consolas"/>
                <a:sym typeface="Consolas"/>
              </a:rPr>
              <a:t>, </a:t>
            </a:r>
            <a:r>
              <a:rPr lang="tr-TR" sz="1600">
                <a:solidFill>
                  <a:srgbClr val="FF00FF"/>
                </a:solidFill>
                <a:latin typeface="Consolas"/>
                <a:ea typeface="Consolas"/>
                <a:cs typeface="Consolas"/>
                <a:sym typeface="Consolas"/>
              </a:rPr>
              <a:t>type</a:t>
            </a:r>
            <a:r>
              <a:rPr lang="tr-TR" sz="1600">
                <a:solidFill>
                  <a:srgbClr val="434343"/>
                </a:solidFill>
                <a:latin typeface="Consolas"/>
                <a:ea typeface="Consolas"/>
                <a:cs typeface="Consolas"/>
                <a:sym typeface="Consolas"/>
              </a:rPr>
              <a:t>(number_sum))</a:t>
            </a:r>
            <a:endParaRPr sz="1600">
              <a:solidFill>
                <a:srgbClr val="434343"/>
              </a:solidFill>
              <a:latin typeface="Consolas"/>
              <a:ea typeface="Consolas"/>
              <a:cs typeface="Consolas"/>
              <a:sym typeface="Consolas"/>
            </a:endParaRPr>
          </a:p>
        </p:txBody>
      </p:sp>
      <p:sp>
        <p:nvSpPr>
          <p:cNvPr id="1298" name="Google Shape;1298;p93">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27"/>
          <p:cNvSpPr txBox="1"/>
          <p:nvPr>
            <p:ph type="ctrTitle"/>
          </p:nvPr>
        </p:nvSpPr>
        <p:spPr>
          <a:xfrm>
            <a:off x="933450" y="2205825"/>
            <a:ext cx="4106700" cy="6411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Con_PEP_N_Rl</a:t>
            </a:r>
            <a:endParaRPr>
              <a:solidFill>
                <a:srgbClr val="409CD1"/>
              </a:solidFill>
            </a:endParaRPr>
          </a:p>
        </p:txBody>
      </p:sp>
      <p:pic>
        <p:nvPicPr>
          <p:cNvPr id="424" name="Google Shape;424;p27"/>
          <p:cNvPicPr preferRelativeResize="0"/>
          <p:nvPr/>
        </p:nvPicPr>
        <p:blipFill>
          <a:blip r:embed="rId3">
            <a:alphaModFix/>
          </a:blip>
          <a:stretch>
            <a:fillRect/>
          </a:stretch>
        </p:blipFill>
        <p:spPr>
          <a:xfrm>
            <a:off x="1868500" y="697125"/>
            <a:ext cx="1371575" cy="1371575"/>
          </a:xfrm>
          <a:prstGeom prst="rect">
            <a:avLst/>
          </a:prstGeom>
          <a:noFill/>
          <a:ln>
            <a:noFill/>
          </a:ln>
        </p:spPr>
      </p:pic>
      <p:sp>
        <p:nvSpPr>
          <p:cNvPr id="425" name="Google Shape;425;p27"/>
          <p:cNvSpPr/>
          <p:nvPr/>
        </p:nvSpPr>
        <p:spPr>
          <a:xfrm>
            <a:off x="4287800" y="964725"/>
            <a:ext cx="3245700" cy="1420800"/>
          </a:xfrm>
          <a:prstGeom prst="cloudCallout">
            <a:avLst>
              <a:gd fmla="val -72991" name="adj1"/>
              <a:gd fmla="val -45907" name="adj2"/>
            </a:avLst>
          </a:prstGeom>
          <a:solidFill>
            <a:srgbClr val="E9EAF2"/>
          </a:solidFill>
          <a:ln cap="flat" cmpd="sng" w="9525">
            <a:solidFill>
              <a:srgbClr val="757B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900">
                <a:latin typeface="Montserrat"/>
                <a:ea typeface="Montserrat"/>
                <a:cs typeface="Montserrat"/>
                <a:sym typeface="Montserrat"/>
              </a:rPr>
              <a:t>I didn't understand anything.</a:t>
            </a:r>
            <a:endParaRPr b="1" sz="1900">
              <a:latin typeface="Montserrat"/>
              <a:ea typeface="Montserrat"/>
              <a:cs typeface="Montserrat"/>
              <a:sym typeface="Montserrat"/>
            </a:endParaRPr>
          </a:p>
        </p:txBody>
      </p:sp>
      <p:sp>
        <p:nvSpPr>
          <p:cNvPr id="426" name="Google Shape;426;p27">
            <a:hlinkClick r:id="rId4"/>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8"/>
          <p:cNvSpPr txBox="1"/>
          <p:nvPr>
            <p:ph type="ctrTitle"/>
          </p:nvPr>
        </p:nvSpPr>
        <p:spPr>
          <a:xfrm>
            <a:off x="933450" y="2147975"/>
            <a:ext cx="6848400" cy="11559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Conventional (PEP 8) Naming Rules</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2200">
              <a:solidFill>
                <a:srgbClr val="134F5C"/>
              </a:solidFill>
              <a:latin typeface="Raleway Medium"/>
              <a:ea typeface="Raleway Medium"/>
              <a:cs typeface="Raleway Medium"/>
              <a:sym typeface="Raleway Medium"/>
            </a:endParaRPr>
          </a:p>
        </p:txBody>
      </p:sp>
      <p:sp>
        <p:nvSpPr>
          <p:cNvPr id="432" name="Google Shape;432;p28"/>
          <p:cNvSpPr txBox="1"/>
          <p:nvPr>
            <p:ph type="ctrTitle"/>
          </p:nvPr>
        </p:nvSpPr>
        <p:spPr>
          <a:xfrm>
            <a:off x="933450" y="605625"/>
            <a:ext cx="4106700" cy="6411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Con_PEP_N_Rl</a:t>
            </a:r>
            <a:endParaRPr>
              <a:solidFill>
                <a:srgbClr val="409CD1"/>
              </a:solidFill>
            </a:endParaRPr>
          </a:p>
        </p:txBody>
      </p:sp>
      <p:sp>
        <p:nvSpPr>
          <p:cNvPr id="433" name="Google Shape;433;p28"/>
          <p:cNvSpPr/>
          <p:nvPr/>
        </p:nvSpPr>
        <p:spPr>
          <a:xfrm>
            <a:off x="2342125" y="1461225"/>
            <a:ext cx="402000" cy="447900"/>
          </a:xfrm>
          <a:prstGeom prst="down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txBox="1"/>
          <p:nvPr/>
        </p:nvSpPr>
        <p:spPr>
          <a:xfrm>
            <a:off x="5419050" y="769225"/>
            <a:ext cx="3559200" cy="6411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Clr>
                <a:srgbClr val="000000"/>
              </a:buClr>
              <a:buSzPts val="4800"/>
              <a:buFont typeface="Arial"/>
              <a:buNone/>
            </a:pPr>
            <a:r>
              <a:rPr b="1" lang="tr-TR" sz="2200">
                <a:solidFill>
                  <a:srgbClr val="134F5C"/>
                </a:solidFill>
                <a:latin typeface="Raleway"/>
                <a:ea typeface="Raleway"/>
                <a:cs typeface="Raleway"/>
                <a:sym typeface="Raleway"/>
              </a:rPr>
              <a:t>bad example</a:t>
            </a:r>
            <a:r>
              <a:rPr lang="tr-TR" sz="2200">
                <a:solidFill>
                  <a:srgbClr val="134F5C"/>
                </a:solidFill>
                <a:latin typeface="Raleway Medium"/>
                <a:ea typeface="Raleway Medium"/>
                <a:cs typeface="Raleway Medium"/>
                <a:sym typeface="Raleway Medium"/>
              </a:rPr>
              <a:t> of naming  a variable</a:t>
            </a:r>
            <a:endParaRPr>
              <a:latin typeface="Barlow Light"/>
              <a:ea typeface="Barlow Light"/>
              <a:cs typeface="Barlow Light"/>
              <a:sym typeface="Barlow Light"/>
            </a:endParaRPr>
          </a:p>
        </p:txBody>
      </p:sp>
      <p:sp>
        <p:nvSpPr>
          <p:cNvPr id="435" name="Google Shape;435;p28"/>
          <p:cNvSpPr/>
          <p:nvPr/>
        </p:nvSpPr>
        <p:spPr>
          <a:xfrm rot="5400000">
            <a:off x="4894050" y="962425"/>
            <a:ext cx="402000" cy="447900"/>
          </a:xfrm>
          <a:prstGeom prst="down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